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League Spartan" charset="0"/>
      <p:regular r:id="rId10"/>
    </p:embeddedFont>
    <p:embeddedFont>
      <p:font typeface="Gidole" charset="0"/>
      <p:regular r:id="rId11"/>
    </p:embeddedFont>
    <p:embeddedFont>
      <p:font typeface="Calibri" pitchFamily="34" charset="0"/>
      <p:regular r:id="rId12"/>
      <p:bold r:id="rId13"/>
      <p:italic r:id="rId14"/>
      <p:boldItalic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p:scale>
          <a:sx n="30" d="100"/>
          <a:sy n="30" d="100"/>
        </p:scale>
        <p:origin x="-1560"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3/4/2023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3/4/2023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3/4/2023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3/4/2023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3/4/2023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3/4/2023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3/4/2023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3/4/2023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3/4/2023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3/4/2023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3/4/2023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3/4/2023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3/4/2023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a:solidFill>
                  <a:srgbClr val="1F497D"/>
                </a:solidFill>
                <a:latin typeface="Calibri" pitchFamily="34" charset="0"/>
              </a:rPr>
              <a:t>NIFTY OUTLOOK</a:t>
            </a:r>
          </a:p>
        </p:txBody>
      </p:sp>
      <p:sp>
        <p:nvSpPr>
          <p:cNvPr id="7" name="Rectangle 6"/>
          <p:cNvSpPr/>
          <p:nvPr/>
        </p:nvSpPr>
        <p:spPr>
          <a:xfrm>
            <a:off x="762000" y="30861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Arial" pitchFamily="34" charset="0"/>
              <a:buChar char="•"/>
              <a:defRPr/>
            </a:pPr>
            <a:r>
              <a:rPr lang="en-US" sz="4000" dirty="0" smtClean="0">
                <a:latin typeface="+mj-lt"/>
              </a:rPr>
              <a:t>if we look at the daily chart of Nifty, we are observing that it is trading near the support level of the 200 SMA, and on the weekly chart, we are observing that it is taking support from the lower channel. If we analyze both charts, it indicates that the market is now taking support from its lower level, and we can see some stock specific action. In the coming trading session, if Nifty trades above the 17,650 level, if it starts to trade above, then it can touch the 17,850-18,050 levels, while on the downside, support is 17,500, and if it starts to trade below then it can test the level of 17,350 and 17,100 levels.</a:t>
            </a:r>
            <a:endParaRPr lang="en-US" sz="4800" dirty="0">
              <a:solidFill>
                <a:prstClr val="black"/>
              </a:solidFill>
              <a:latin typeface="+mj-lt"/>
              <a:ea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a:solidFill>
                  <a:srgbClr val="1F497D"/>
                </a:solidFill>
                <a:latin typeface="Calibri" pitchFamily="34" charset="0"/>
              </a:rPr>
              <a:t>NIFTY</a:t>
            </a:r>
          </a:p>
        </p:txBody>
      </p:sp>
      <p:pic>
        <p:nvPicPr>
          <p:cNvPr id="8" name="Picture 7"/>
          <p:cNvPicPr/>
          <p:nvPr/>
        </p:nvPicPr>
        <p:blipFill>
          <a:blip r:embed="rId3">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90600" y="2247900"/>
            <a:ext cx="16383000" cy="762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smtClean="0">
                <a:latin typeface="+mj-lt"/>
              </a:rPr>
              <a:t>If we look at the daily chart of Bank-Nifty, we are observing that Bank-Nifty is trading near </a:t>
            </a:r>
            <a:r>
              <a:rPr lang="en-US" sz="4000" smtClean="0">
                <a:latin typeface="+mj-lt"/>
              </a:rPr>
              <a:t>its </a:t>
            </a:r>
            <a:r>
              <a:rPr lang="en-US" sz="4000" smtClean="0">
                <a:latin typeface="+mj-lt"/>
              </a:rPr>
              <a:t>50- DAY </a:t>
            </a:r>
            <a:r>
              <a:rPr lang="en-US" sz="4000" dirty="0" smtClean="0">
                <a:latin typeface="+mj-lt"/>
              </a:rPr>
              <a:t>SMA level, and on the weekly chart, we are observing "BULLISH" candlestick formation. If we </a:t>
            </a:r>
            <a:r>
              <a:rPr lang="en-US" sz="4000" dirty="0" err="1" smtClean="0">
                <a:latin typeface="+mj-lt"/>
              </a:rPr>
              <a:t>analyse</a:t>
            </a:r>
            <a:r>
              <a:rPr lang="en-US" sz="4000" dirty="0" smtClean="0">
                <a:latin typeface="+mj-lt"/>
              </a:rPr>
              <a:t> both charts, it indicates that the </a:t>
            </a:r>
            <a:r>
              <a:rPr lang="en-US" sz="4000" dirty="0" err="1" smtClean="0">
                <a:latin typeface="+mj-lt"/>
              </a:rPr>
              <a:t>banknifty</a:t>
            </a:r>
            <a:r>
              <a:rPr lang="en-US" sz="4000" dirty="0" smtClean="0">
                <a:latin typeface="+mj-lt"/>
              </a:rPr>
              <a:t> can outperform the nifty. In the coming trading session, if it trades above 41,350, then it can touch 41,600 and 41,800 levels. However, downside support comes at 40,900, and below that we can see 40,700–40,400 levels.</a:t>
            </a:r>
            <a:endParaRPr lang="en-US" sz="4000" dirty="0">
              <a:latin typeface="+mj-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257300"/>
            <a:ext cx="18288000" cy="1219200"/>
          </a:xfrm>
          <a:prstGeom prst="rect">
            <a:avLst/>
          </a:prstGeom>
          <a:noFill/>
          <a:ln w="9525" algn="ctr">
            <a:noFill/>
            <a:round/>
            <a:headEnd/>
            <a:tailEnd/>
          </a:ln>
        </p:spPr>
        <p:txBody>
          <a:bodyPr/>
          <a:lstStyle/>
          <a:p>
            <a:pPr marL="342900" indent="-342900" algn="ctr">
              <a:spcBef>
                <a:spcPct val="20000"/>
              </a:spcBef>
            </a:pPr>
            <a:r>
              <a:rPr lang="en-US" sz="6600" b="1">
                <a:solidFill>
                  <a:srgbClr val="1F497D"/>
                </a:solidFill>
                <a:latin typeface="Calibri" pitchFamily="34" charset="0"/>
              </a:rPr>
              <a:t>BANK NIFTY</a:t>
            </a:r>
          </a:p>
        </p:txBody>
      </p:sp>
      <p:pic>
        <p:nvPicPr>
          <p:cNvPr id="8" name="Picture 7"/>
          <p:cNvPicPr/>
          <p:nvPr/>
        </p:nvPicPr>
        <p:blipFill>
          <a:blip r:embed="rId3">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90600" y="2476500"/>
            <a:ext cx="16535400" cy="7391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solidFill>
                  <a:schemeClr val="tx2">
                    <a:lumMod val="75000"/>
                  </a:schemeClr>
                </a:solidFill>
                <a:latin typeface="+mn-lt"/>
                <a:cs typeface="+mn-cs"/>
              </a:rPr>
              <a:t>Resistance – </a:t>
            </a:r>
            <a:r>
              <a:rPr lang="en-US" sz="3600" b="1" dirty="0" smtClean="0">
                <a:solidFill>
                  <a:schemeClr val="tx2">
                    <a:lumMod val="75000"/>
                  </a:schemeClr>
                </a:solidFill>
                <a:latin typeface="+mn-lt"/>
                <a:cs typeface="+mn-cs"/>
              </a:rPr>
              <a:t>17850-18050</a:t>
            </a:r>
            <a:r>
              <a:rPr lang="en-US" sz="3600" b="1" dirty="0">
                <a:solidFill>
                  <a:schemeClr val="tx2">
                    <a:lumMod val="75000"/>
                  </a:schemeClr>
                </a:solidFill>
                <a:latin typeface="+mn-lt"/>
                <a:cs typeface="+mn-cs"/>
              </a:rPr>
              <a:t>			Resistance – </a:t>
            </a:r>
            <a:r>
              <a:rPr lang="en-US" sz="3600" b="1" dirty="0" smtClean="0">
                <a:solidFill>
                  <a:schemeClr val="tx2">
                    <a:lumMod val="75000"/>
                  </a:schemeClr>
                </a:solidFill>
                <a:latin typeface="+mn-lt"/>
                <a:cs typeface="+mn-cs"/>
              </a:rPr>
              <a:t>41600 </a:t>
            </a:r>
            <a:r>
              <a:rPr lang="en-US" sz="3600" b="1" dirty="0">
                <a:solidFill>
                  <a:schemeClr val="tx2">
                    <a:lumMod val="75000"/>
                  </a:schemeClr>
                </a:solidFill>
                <a:latin typeface="+mn-lt"/>
                <a:cs typeface="+mn-cs"/>
              </a:rPr>
              <a:t>- </a:t>
            </a:r>
            <a:r>
              <a:rPr lang="en-US" sz="3600" b="1" dirty="0" smtClean="0">
                <a:solidFill>
                  <a:schemeClr val="tx2">
                    <a:lumMod val="75000"/>
                  </a:schemeClr>
                </a:solidFill>
                <a:latin typeface="+mn-lt"/>
                <a:cs typeface="+mn-cs"/>
              </a:rPr>
              <a:t>41800</a:t>
            </a:r>
            <a:endParaRPr lang="en-US" sz="3600" b="1" dirty="0">
              <a:solidFill>
                <a:schemeClr val="tx2">
                  <a:lumMod val="75000"/>
                </a:schemeClr>
              </a:solidFill>
              <a:latin typeface="+mn-lt"/>
              <a:cs typeface="+mn-cs"/>
            </a:endParaRPr>
          </a:p>
          <a:p>
            <a:pPr algn="ctr" fontAlgn="auto">
              <a:spcBef>
                <a:spcPts val="0"/>
              </a:spcBef>
              <a:spcAft>
                <a:spcPts val="0"/>
              </a:spcAft>
              <a:defRPr/>
            </a:pPr>
            <a:r>
              <a:rPr lang="en-US" sz="3600" b="1" dirty="0">
                <a:solidFill>
                  <a:schemeClr val="tx2">
                    <a:lumMod val="75000"/>
                  </a:schemeClr>
                </a:solidFill>
                <a:latin typeface="+mn-lt"/>
                <a:cs typeface="+mn-cs"/>
              </a:rPr>
              <a:t>Support –     </a:t>
            </a:r>
            <a:r>
              <a:rPr lang="en-US" sz="3600" b="1" dirty="0" smtClean="0">
                <a:solidFill>
                  <a:schemeClr val="tx2">
                    <a:lumMod val="75000"/>
                  </a:schemeClr>
                </a:solidFill>
                <a:latin typeface="+mn-lt"/>
                <a:cs typeface="+mn-cs"/>
              </a:rPr>
              <a:t>17350-17100</a:t>
            </a:r>
            <a:r>
              <a:rPr lang="en-US" sz="3600" b="1" dirty="0">
                <a:solidFill>
                  <a:schemeClr val="tx2">
                    <a:lumMod val="75000"/>
                  </a:schemeClr>
                </a:solidFill>
                <a:latin typeface="+mn-lt"/>
                <a:cs typeface="+mn-cs"/>
              </a:rPr>
              <a:t>			 Support	   –  </a:t>
            </a:r>
            <a:r>
              <a:rPr lang="en-US" sz="3600" b="1" dirty="0" smtClean="0">
                <a:solidFill>
                  <a:schemeClr val="tx2">
                    <a:lumMod val="75000"/>
                  </a:schemeClr>
                </a:solidFill>
                <a:latin typeface="+mn-lt"/>
                <a:cs typeface="+mn-cs"/>
              </a:rPr>
              <a:t>40700 </a:t>
            </a:r>
            <a:r>
              <a:rPr lang="en-US" sz="3600" b="1" dirty="0">
                <a:solidFill>
                  <a:schemeClr val="tx2">
                    <a:lumMod val="75000"/>
                  </a:schemeClr>
                </a:solidFill>
                <a:latin typeface="+mn-lt"/>
                <a:cs typeface="+mn-cs"/>
              </a:rPr>
              <a:t>- </a:t>
            </a:r>
            <a:r>
              <a:rPr lang="en-US" sz="3600" b="1" dirty="0" smtClean="0">
                <a:solidFill>
                  <a:schemeClr val="tx2">
                    <a:lumMod val="75000"/>
                  </a:schemeClr>
                </a:solidFill>
                <a:latin typeface="+mn-lt"/>
                <a:cs typeface="+mn-cs"/>
              </a:rPr>
              <a:t>404</a:t>
            </a:r>
            <a:r>
              <a:rPr lang="en-US" sz="3600" b="1" dirty="0" smtClean="0">
                <a:solidFill>
                  <a:schemeClr val="tx2">
                    <a:lumMod val="75000"/>
                  </a:schemeClr>
                </a:solidFill>
                <a:latin typeface="+mn-lt"/>
                <a:cs typeface="+mn-cs"/>
              </a:rPr>
              <a:t>00</a:t>
            </a:r>
            <a:endParaRPr lang="en-US" sz="3600" b="1" dirty="0">
              <a:solidFill>
                <a:schemeClr val="tx2">
                  <a:lumMod val="75000"/>
                </a:schemeClr>
              </a:solidFill>
              <a:latin typeface="+mn-lt"/>
              <a:cs typeface="+mn-cs"/>
            </a:endParaRP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TotalTime>
  <Words>252</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League Spartan</vt:lpstr>
      <vt:lpstr>Gidole</vt:lpstr>
      <vt:lpstr>Calibri</vt:lpstr>
      <vt:lpstr>Wingdings</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7</cp:lastModifiedBy>
  <cp:revision>448</cp:revision>
  <dcterms:created xsi:type="dcterms:W3CDTF">2006-08-16T00:00:00Z</dcterms:created>
  <dcterms:modified xsi:type="dcterms:W3CDTF">2023-03-04T05:17:03Z</dcterms:modified>
</cp:coreProperties>
</file>