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65" r:id="rId6"/>
    <p:sldId id="266" r:id="rId7"/>
    <p:sldId id="269" r:id="rId8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League Spartan" charset="0"/>
      <p:regular r:id="rId14"/>
    </p:embeddedFont>
    <p:embeddedFont>
      <p:font typeface="Gidole" charset="0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56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A894B2-4CBE-43A4-BA4C-DE4125E9B9DF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64B16F-8DDA-4166-8DB2-87090FB3B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CC9E5D-54C8-4890-975A-C24EFF7E28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F5E8-BEC0-4D3F-B009-0EC887733459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3138-74FA-43B5-88BE-C8F249CF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5464-9314-4673-A18E-11F27A1D407D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C3E0-968F-429A-98AE-8946BE5B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6B28-BFBC-4118-AF5D-EE1648A2A20A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1E6C-4F85-4BD5-ABC2-88E4961E8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C524-9C97-445A-BA37-0AD0843F154B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CE29-93A6-4020-87BC-30CDB31BD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03B9-F9C1-40EC-9A47-5A34F9A751A3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FF98-BBE9-4923-9EB9-88D35B61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564B-1DCB-4627-932F-D0204AAEEDC2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1F0F-B511-45E6-A92C-EABBE06DD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80DE-9B72-4A29-8C27-2BE224289F2A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CFA9-306A-4025-83DF-CDD8BAD49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DB2B-97BA-4187-B400-197470341DF0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5435-4A8B-42B3-80DD-CEEB97FDC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45DA-B44A-4567-94AC-4CF95AB9F7A2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4DC2-03FE-4581-89E8-0F1CB9538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EB28-426E-4402-94F0-06E84DE01A07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DD06-F986-4561-94C7-BDB8211F1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B80E-EE26-455D-A0A2-1FD08F4DE75D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A2E3-D5AE-478C-8C68-2456BC463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290AD0-9912-4E36-A2BD-BB82C12F57F2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63036F-4CBA-4FA5-84E7-84C09D2DC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 l="289" b="7294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17535525" y="2303463"/>
            <a:ext cx="1019175" cy="6062662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57500"/>
            <a:ext cx="13612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-198438"/>
            <a:ext cx="18367375" cy="5130801"/>
          </a:xfrm>
          <a:prstGeom prst="rect">
            <a:avLst/>
          </a:prstGeom>
          <a:solidFill>
            <a:srgbClr val="2021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/>
          <a:srcRect t="18298" b="38072"/>
          <a:stretch>
            <a:fillRect/>
          </a:stretch>
        </p:blipFill>
        <p:spPr bwMode="auto">
          <a:xfrm>
            <a:off x="0" y="-449263"/>
            <a:ext cx="18367375" cy="539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028700" y="6584950"/>
            <a:ext cx="16148050" cy="1900238"/>
            <a:chOff x="4" y="0"/>
            <a:chExt cx="21531199" cy="2533373"/>
          </a:xfrm>
        </p:grpSpPr>
        <p:sp>
          <p:nvSpPr>
            <p:cNvPr id="5" name="TextBox 5"/>
            <p:cNvSpPr txBox="1"/>
            <p:nvPr/>
          </p:nvSpPr>
          <p:spPr>
            <a:xfrm>
              <a:off x="4" y="926998"/>
              <a:ext cx="21531199" cy="16063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Presented By-Mr. Ratnesh Goyal</a:t>
              </a:r>
            </a:p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(Sr. Technical Analyst)</a:t>
              </a:r>
            </a:p>
          </p:txBody>
        </p:sp>
        <p:sp>
          <p:nvSpPr>
            <p:cNvPr id="3082" name="AutoShape 7"/>
            <p:cNvSpPr>
              <a:spLocks noChangeArrowheads="1"/>
            </p:cNvSpPr>
            <p:nvPr/>
          </p:nvSpPr>
          <p:spPr bwMode="auto">
            <a:xfrm>
              <a:off x="4" y="0"/>
              <a:ext cx="1180630" cy="222971"/>
            </a:xfrm>
            <a:prstGeom prst="rect">
              <a:avLst/>
            </a:prstGeom>
            <a:solidFill>
              <a:srgbClr val="2021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1028700" y="1096963"/>
            <a:ext cx="2495550" cy="2541587"/>
            <a:chOff x="0" y="0"/>
            <a:chExt cx="1379903" cy="1405137"/>
          </a:xfrm>
        </p:grpSpPr>
        <p:sp>
          <p:nvSpPr>
            <p:cNvPr id="3080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379903" cy="1405137"/>
            </a:xfrm>
            <a:custGeom>
              <a:avLst/>
              <a:gdLst>
                <a:gd name="T0" fmla="*/ 0 w 1379903"/>
                <a:gd name="T1" fmla="*/ 0 h 1405137"/>
                <a:gd name="T2" fmla="*/ 1379903 w 1379903"/>
                <a:gd name="T3" fmla="*/ 1405137 h 1405137"/>
              </a:gdLst>
              <a:ahLst/>
              <a:cxnLst/>
              <a:rect l="T0" t="T1" r="T2" b="T3"/>
              <a:pathLst>
                <a:path w="1379903" h="1405137">
                  <a:moveTo>
                    <a:pt x="0" y="0"/>
                  </a:moveTo>
                  <a:lnTo>
                    <a:pt x="0" y="1405137"/>
                  </a:lnTo>
                  <a:lnTo>
                    <a:pt x="1379903" y="1405137"/>
                  </a:lnTo>
                  <a:lnTo>
                    <a:pt x="1379903" y="0"/>
                  </a:lnTo>
                  <a:lnTo>
                    <a:pt x="0" y="0"/>
                  </a:lnTo>
                  <a:close/>
                  <a:moveTo>
                    <a:pt x="1318943" y="1344177"/>
                  </a:moveTo>
                  <a:lnTo>
                    <a:pt x="59690" y="1344177"/>
                  </a:lnTo>
                  <a:lnTo>
                    <a:pt x="59690" y="59690"/>
                  </a:lnTo>
                  <a:lnTo>
                    <a:pt x="1318943" y="59690"/>
                  </a:lnTo>
                  <a:lnTo>
                    <a:pt x="1318943" y="1344177"/>
                  </a:lnTo>
                  <a:close/>
                </a:path>
              </a:pathLst>
            </a:custGeom>
            <a:solidFill>
              <a:srgbClr val="7ED957">
                <a:alpha val="6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06588" y="1943100"/>
            <a:ext cx="14628812" cy="923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" dirty="0">
                <a:solidFill>
                  <a:srgbClr val="EDE6E2"/>
                </a:solidFill>
                <a:latin typeface="League Spartan"/>
                <a:cs typeface="+mn-cs"/>
              </a:rPr>
              <a:t>WEEKLY NIFTY &amp; BANK NIFTY VIEW</a:t>
            </a: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 rot="-5400000">
            <a:off x="16782257" y="2094706"/>
            <a:ext cx="2540000" cy="547687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1485900"/>
            <a:ext cx="182880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NIFTY OUTLOOK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86100"/>
            <a:ext cx="165354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If we look at the technical chart of Nifty we are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observing that nifty has been broke the 50SMA and on weekly chart it has been broke the lower trend line support level. It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indicate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we may see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some pressure from the higher level in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the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market.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Nifty can face resistance around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17,950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level if it start trade above then it can touch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18,100-18,300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levels, while on the downside support is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17,750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if it start trade below then it can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test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the level of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17,550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and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17,300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levels. </a:t>
            </a:r>
            <a:endParaRPr lang="en-US" sz="4000" dirty="0">
              <a:solidFill>
                <a:prstClr val="black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10287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NIFTY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43000" y="2552700"/>
            <a:ext cx="1584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NIFTY BANK OUTLOOK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162300"/>
            <a:ext cx="16535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latin typeface="+mn-lt"/>
                <a:cs typeface="+mn-cs"/>
              </a:rPr>
              <a:t>If we look at the </a:t>
            </a:r>
            <a:r>
              <a:rPr lang="en-US" sz="4000" dirty="0" smtClean="0">
                <a:latin typeface="+mn-lt"/>
                <a:cs typeface="+mn-cs"/>
              </a:rPr>
              <a:t>daily chart </a:t>
            </a:r>
            <a:r>
              <a:rPr lang="en-US" sz="4000" dirty="0">
                <a:latin typeface="+mn-lt"/>
                <a:cs typeface="+mn-cs"/>
              </a:rPr>
              <a:t>of Bank-Nifty we are observing </a:t>
            </a:r>
            <a:r>
              <a:rPr lang="en-US" sz="4000" dirty="0" smtClean="0">
                <a:latin typeface="+mn-lt"/>
                <a:cs typeface="+mn-cs"/>
              </a:rPr>
              <a:t>that it also have been broke the 50SMA and in weekly chart it has been broke the lower trend line. </a:t>
            </a:r>
            <a:r>
              <a:rPr lang="en-US" sz="4000" dirty="0">
                <a:latin typeface="+mn-lt"/>
                <a:cs typeface="+mn-cs"/>
              </a:rPr>
              <a:t>If we analyzed both chart then it seems that </a:t>
            </a:r>
            <a:r>
              <a:rPr lang="en-US" sz="4000" dirty="0" smtClean="0">
                <a:latin typeface="+mn-lt"/>
                <a:cs typeface="+mn-cs"/>
              </a:rPr>
              <a:t>we can see pressure from the higher level in </a:t>
            </a:r>
            <a:r>
              <a:rPr lang="en-US" sz="4000" dirty="0">
                <a:latin typeface="+mn-lt"/>
                <a:cs typeface="+mn-cs"/>
              </a:rPr>
              <a:t>the coming trading session if it trade above </a:t>
            </a:r>
            <a:r>
              <a:rPr lang="en-US" sz="4000" dirty="0" smtClean="0">
                <a:latin typeface="+mn-lt"/>
                <a:cs typeface="+mn-cs"/>
              </a:rPr>
              <a:t>41,850 </a:t>
            </a:r>
            <a:r>
              <a:rPr lang="en-US" sz="4000" dirty="0">
                <a:latin typeface="+mn-lt"/>
                <a:cs typeface="+mn-cs"/>
              </a:rPr>
              <a:t>then it can touch </a:t>
            </a:r>
            <a:r>
              <a:rPr lang="en-US" sz="4000" dirty="0" smtClean="0">
                <a:latin typeface="+mn-lt"/>
                <a:cs typeface="+mn-cs"/>
              </a:rPr>
              <a:t>42,200 </a:t>
            </a:r>
            <a:r>
              <a:rPr lang="en-US" sz="4000" dirty="0">
                <a:latin typeface="+mn-lt"/>
                <a:cs typeface="+mn-cs"/>
              </a:rPr>
              <a:t>and </a:t>
            </a:r>
            <a:r>
              <a:rPr lang="en-US" sz="4000" dirty="0" smtClean="0">
                <a:latin typeface="+mn-lt"/>
                <a:cs typeface="+mn-cs"/>
              </a:rPr>
              <a:t>42,500 </a:t>
            </a:r>
            <a:r>
              <a:rPr lang="en-US" sz="4000" dirty="0">
                <a:latin typeface="+mn-lt"/>
                <a:cs typeface="+mn-cs"/>
              </a:rPr>
              <a:t>levels, however downside support comes at </a:t>
            </a:r>
            <a:r>
              <a:rPr lang="en-US" sz="4000" dirty="0" smtClean="0">
                <a:latin typeface="+mn-lt"/>
                <a:cs typeface="+mn-cs"/>
              </a:rPr>
              <a:t>41,500 </a:t>
            </a:r>
            <a:r>
              <a:rPr lang="en-US" sz="4000" dirty="0">
                <a:latin typeface="+mn-lt"/>
                <a:cs typeface="+mn-cs"/>
              </a:rPr>
              <a:t>below that we can see </a:t>
            </a:r>
            <a:r>
              <a:rPr lang="en-US" sz="4000" dirty="0" smtClean="0">
                <a:latin typeface="+mn-lt"/>
                <a:cs typeface="+mn-cs"/>
              </a:rPr>
              <a:t>41,100-40,500 </a:t>
            </a:r>
            <a:r>
              <a:rPr lang="en-US" sz="4000" dirty="0">
                <a:latin typeface="+mn-lt"/>
                <a:cs typeface="+mn-cs"/>
              </a:rPr>
              <a:t>levels.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2573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BANK NIFTY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90600" y="2781300"/>
            <a:ext cx="161544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FINAL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659188"/>
            <a:ext cx="18288000" cy="308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NIFTY</a:t>
            </a:r>
            <a:r>
              <a:rPr lang="en-US" sz="3600" dirty="0">
                <a:latin typeface="+mn-lt"/>
                <a:cs typeface="+mn-cs"/>
              </a:rPr>
              <a:t>							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BANK NIFTY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Resistance –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18100-18300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		Resistance –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42200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42500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Support –   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17550-17300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		 Support	  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–  </a:t>
            </a:r>
            <a:r>
              <a:rPr lang="en-US" sz="3600" b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41100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 </a:t>
            </a:r>
            <a:r>
              <a:rPr lang="en-US" sz="3600" b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40500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203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League Spartan</vt:lpstr>
      <vt:lpstr>Gidole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the wave of</dc:title>
  <dc:creator>394</dc:creator>
  <cp:lastModifiedBy>7</cp:lastModifiedBy>
  <cp:revision>408</cp:revision>
  <dcterms:created xsi:type="dcterms:W3CDTF">2006-08-16T00:00:00Z</dcterms:created>
  <dcterms:modified xsi:type="dcterms:W3CDTF">2022-12-23T10:53:07Z</dcterms:modified>
</cp:coreProperties>
</file>