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4" r:id="rId4"/>
    <p:sldId id="263" r:id="rId5"/>
    <p:sldId id="266" r:id="rId6"/>
    <p:sldId id="265" r:id="rId7"/>
    <p:sldId id="269" r:id="rId8"/>
  </p:sldIdLst>
  <p:sldSz cx="18288000" cy="10287000"/>
  <p:notesSz cx="6858000" cy="9144000"/>
  <p:embeddedFontLst>
    <p:embeddedFont>
      <p:font typeface="League Spartan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idole" panose="020B0604020202020204" charset="0"/>
      <p:regular r:id="rId1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5996D1-E7F2-419E-8301-0DCE2937F6AA}" type="datetimeFigureOut">
              <a:rPr lang="en-US"/>
              <a:pPr>
                <a:defRPr/>
              </a:pPr>
              <a:t>3/29/2024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6FFF7F-416A-4828-93C8-0D7414FE6B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9DBF18-C6D3-46E0-A989-7036B10C82F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98CF1-BA7B-402D-B001-4505169B6448}" type="datetimeFigureOut">
              <a:rPr lang="en-US"/>
              <a:pPr>
                <a:defRPr/>
              </a:pPr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F8388-89A6-45EC-85DD-865B1C4681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4D896-54AF-439E-BF45-C2A2FC79DAD0}" type="datetimeFigureOut">
              <a:rPr lang="en-US"/>
              <a:pPr>
                <a:defRPr/>
              </a:pPr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77B5E-9068-452A-A3C0-498C8E846D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EF9D4-5231-467B-BE46-090B3DE41458}" type="datetimeFigureOut">
              <a:rPr lang="en-US"/>
              <a:pPr>
                <a:defRPr/>
              </a:pPr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75269-52F1-477C-A05A-535382236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DA283-2C3C-4EC7-908C-E765D432B04F}" type="datetimeFigureOut">
              <a:rPr lang="en-US"/>
              <a:pPr>
                <a:defRPr/>
              </a:pPr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A8637-0041-4DEF-8652-52D7CD88AA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560C-63D3-4511-A286-4F90651DD0CE}" type="datetimeFigureOut">
              <a:rPr lang="en-US"/>
              <a:pPr>
                <a:defRPr/>
              </a:pPr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C0CA9-05DE-422F-BEDD-2A4F05DDB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C94BB-BEDA-479B-882E-900173433059}" type="datetimeFigureOut">
              <a:rPr lang="en-US"/>
              <a:pPr>
                <a:defRPr/>
              </a:pPr>
              <a:t>3/29/2024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ECF2E-766E-403D-AD79-37BCD8D7F0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0F63E-D83E-4693-8AA4-B79FF6C48BFA}" type="datetimeFigureOut">
              <a:rPr lang="en-US"/>
              <a:pPr>
                <a:defRPr/>
              </a:pPr>
              <a:t>3/29/2024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22DAF-D799-462C-BD62-C24F40F8B6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E1E9F-C844-4588-816E-8E2B1B943C38}" type="datetimeFigureOut">
              <a:rPr lang="en-US"/>
              <a:pPr>
                <a:defRPr/>
              </a:pPr>
              <a:t>3/29/2024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15285-CCDB-4275-AAFB-AED3682586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E7064-F722-4696-9E7C-15DA75A11514}" type="datetimeFigureOut">
              <a:rPr lang="en-US"/>
              <a:pPr>
                <a:defRPr/>
              </a:pPr>
              <a:t>3/29/2024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F3AA3-4451-4AD2-A09C-80D4DF6882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3D8D8-15F3-47F8-A510-F878510D3E9D}" type="datetimeFigureOut">
              <a:rPr lang="en-US"/>
              <a:pPr>
                <a:defRPr/>
              </a:pPr>
              <a:t>3/29/2024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307CA-D70E-40C6-A81E-EBFA42AEAE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76890-7BA9-4838-8941-98EB5F17771A}" type="datetimeFigureOut">
              <a:rPr lang="en-US"/>
              <a:pPr>
                <a:defRPr/>
              </a:pPr>
              <a:t>3/29/2024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7A397-F46D-45EE-88D1-37BC38678D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37C0AA-B88E-4AF3-8588-52148FB7D88E}" type="datetimeFigureOut">
              <a:rPr lang="en-US"/>
              <a:pPr>
                <a:defRPr/>
              </a:pPr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90FB23-A140-43BF-A3A3-23B82DDBF2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 l="289" b="7294"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3"/>
          <p:cNvSpPr>
            <a:spLocks noChangeArrowheads="1"/>
          </p:cNvSpPr>
          <p:nvPr/>
        </p:nvSpPr>
        <p:spPr bwMode="auto">
          <a:xfrm>
            <a:off x="17535525" y="2303463"/>
            <a:ext cx="1019175" cy="6062662"/>
          </a:xfrm>
          <a:prstGeom prst="rect">
            <a:avLst/>
          </a:prstGeom>
          <a:solidFill>
            <a:srgbClr val="FF91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857500"/>
            <a:ext cx="1361281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-198438"/>
            <a:ext cx="18367375" cy="5130801"/>
          </a:xfrm>
          <a:prstGeom prst="rect">
            <a:avLst/>
          </a:prstGeom>
          <a:solidFill>
            <a:srgbClr val="20212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/>
          </p:cNvPicPr>
          <p:nvPr/>
        </p:nvPicPr>
        <p:blipFill>
          <a:blip r:embed="rId2"/>
          <a:srcRect t="18298" b="38072"/>
          <a:stretch>
            <a:fillRect/>
          </a:stretch>
        </p:blipFill>
        <p:spPr bwMode="auto">
          <a:xfrm>
            <a:off x="0" y="-449263"/>
            <a:ext cx="18367375" cy="539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1028700" y="6584950"/>
            <a:ext cx="16148050" cy="1900238"/>
            <a:chOff x="4" y="0"/>
            <a:chExt cx="21531199" cy="2533373"/>
          </a:xfrm>
        </p:grpSpPr>
        <p:sp>
          <p:nvSpPr>
            <p:cNvPr id="5" name="TextBox 5"/>
            <p:cNvSpPr txBox="1"/>
            <p:nvPr/>
          </p:nvSpPr>
          <p:spPr>
            <a:xfrm>
              <a:off x="4" y="926998"/>
              <a:ext cx="21531199" cy="1606375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fontAlgn="auto">
                <a:lnSpc>
                  <a:spcPts val="468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spc="179" dirty="0">
                  <a:solidFill>
                    <a:srgbClr val="20212A"/>
                  </a:solidFill>
                  <a:latin typeface="League Spartan"/>
                  <a:cs typeface="+mn-cs"/>
                </a:rPr>
                <a:t>Presented By-Mr. Ratnesh Goyal</a:t>
              </a:r>
            </a:p>
            <a:p>
              <a:pPr fontAlgn="auto">
                <a:lnSpc>
                  <a:spcPts val="468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spc="179" dirty="0">
                  <a:solidFill>
                    <a:srgbClr val="20212A"/>
                  </a:solidFill>
                  <a:latin typeface="League Spartan"/>
                  <a:cs typeface="+mn-cs"/>
                </a:rPr>
                <a:t>(Sr. Technical Analyst)</a:t>
              </a:r>
            </a:p>
          </p:txBody>
        </p:sp>
        <p:sp>
          <p:nvSpPr>
            <p:cNvPr id="3082" name="AutoShape 7"/>
            <p:cNvSpPr>
              <a:spLocks noChangeArrowheads="1"/>
            </p:cNvSpPr>
            <p:nvPr/>
          </p:nvSpPr>
          <p:spPr bwMode="auto">
            <a:xfrm>
              <a:off x="4" y="0"/>
              <a:ext cx="1180630" cy="222971"/>
            </a:xfrm>
            <a:prstGeom prst="rect">
              <a:avLst/>
            </a:prstGeom>
            <a:solidFill>
              <a:srgbClr val="20212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077" name="Group 8"/>
          <p:cNvGrpSpPr>
            <a:grpSpLocks/>
          </p:cNvGrpSpPr>
          <p:nvPr/>
        </p:nvGrpSpPr>
        <p:grpSpPr bwMode="auto">
          <a:xfrm>
            <a:off x="1028700" y="1096963"/>
            <a:ext cx="2495550" cy="2541587"/>
            <a:chOff x="0" y="0"/>
            <a:chExt cx="1379903" cy="1405137"/>
          </a:xfrm>
        </p:grpSpPr>
        <p:sp>
          <p:nvSpPr>
            <p:cNvPr id="3080" name="Freeform 9"/>
            <p:cNvSpPr>
              <a:spLocks noChangeArrowheads="1"/>
            </p:cNvSpPr>
            <p:nvPr/>
          </p:nvSpPr>
          <p:spPr bwMode="auto">
            <a:xfrm>
              <a:off x="0" y="0"/>
              <a:ext cx="1379903" cy="1405137"/>
            </a:xfrm>
            <a:custGeom>
              <a:avLst/>
              <a:gdLst>
                <a:gd name="T0" fmla="*/ 0 w 1379903"/>
                <a:gd name="T1" fmla="*/ 0 h 1405137"/>
                <a:gd name="T2" fmla="*/ 1379903 w 1379903"/>
                <a:gd name="T3" fmla="*/ 1405137 h 1405137"/>
              </a:gdLst>
              <a:ahLst/>
              <a:cxnLst/>
              <a:rect l="T0" t="T1" r="T2" b="T3"/>
              <a:pathLst>
                <a:path w="1379903" h="1405137">
                  <a:moveTo>
                    <a:pt x="0" y="0"/>
                  </a:moveTo>
                  <a:lnTo>
                    <a:pt x="0" y="1405137"/>
                  </a:lnTo>
                  <a:lnTo>
                    <a:pt x="1379903" y="1405137"/>
                  </a:lnTo>
                  <a:lnTo>
                    <a:pt x="1379903" y="0"/>
                  </a:lnTo>
                  <a:lnTo>
                    <a:pt x="0" y="0"/>
                  </a:lnTo>
                  <a:close/>
                  <a:moveTo>
                    <a:pt x="1318943" y="1344177"/>
                  </a:moveTo>
                  <a:lnTo>
                    <a:pt x="59690" y="1344177"/>
                  </a:lnTo>
                  <a:lnTo>
                    <a:pt x="59690" y="59690"/>
                  </a:lnTo>
                  <a:lnTo>
                    <a:pt x="1318943" y="59690"/>
                  </a:lnTo>
                  <a:lnTo>
                    <a:pt x="1318943" y="1344177"/>
                  </a:lnTo>
                  <a:close/>
                </a:path>
              </a:pathLst>
            </a:custGeom>
            <a:solidFill>
              <a:srgbClr val="7ED957">
                <a:alpha val="6980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906588" y="1943100"/>
            <a:ext cx="14628812" cy="9239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60" dirty="0">
                <a:solidFill>
                  <a:srgbClr val="EDE6E2"/>
                </a:solidFill>
                <a:latin typeface="League Spartan"/>
                <a:cs typeface="+mn-cs"/>
              </a:rPr>
              <a:t>WEEKLY NIFTY &amp; BANK NIFTY VIEW</a:t>
            </a:r>
          </a:p>
        </p:txBody>
      </p:sp>
      <p:sp>
        <p:nvSpPr>
          <p:cNvPr id="3079" name="AutoShape 11"/>
          <p:cNvSpPr>
            <a:spLocks noChangeArrowheads="1"/>
          </p:cNvSpPr>
          <p:nvPr/>
        </p:nvSpPr>
        <p:spPr bwMode="auto">
          <a:xfrm rot="-5400000">
            <a:off x="16782257" y="2094706"/>
            <a:ext cx="2540000" cy="547687"/>
          </a:xfrm>
          <a:prstGeom prst="rect">
            <a:avLst/>
          </a:prstGeom>
          <a:solidFill>
            <a:srgbClr val="FF91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"/>
            <a:ext cx="44196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95400" y="2552700"/>
            <a:ext cx="15163800" cy="58626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0" y="1028700"/>
            <a:ext cx="18288000" cy="13716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6600" b="1" dirty="0">
                <a:solidFill>
                  <a:srgbClr val="1F497D"/>
                </a:solidFill>
                <a:latin typeface="Calibri" pitchFamily="34" charset="0"/>
              </a:rPr>
              <a:t>NIFTY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935" y="2552699"/>
            <a:ext cx="16328129" cy="6953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"/>
            <a:ext cx="44196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95400" y="2552700"/>
            <a:ext cx="15163800" cy="58626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</p:txBody>
      </p:sp>
      <p:sp>
        <p:nvSpPr>
          <p:cNvPr id="4100" name="Rectangle 8"/>
          <p:cNvSpPr>
            <a:spLocks noChangeArrowheads="1"/>
          </p:cNvSpPr>
          <p:nvPr/>
        </p:nvSpPr>
        <p:spPr bwMode="auto">
          <a:xfrm>
            <a:off x="0" y="1485900"/>
            <a:ext cx="18288000" cy="1066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6600" b="1" dirty="0">
                <a:solidFill>
                  <a:srgbClr val="1F497D"/>
                </a:solidFill>
                <a:latin typeface="Calibri" pitchFamily="34" charset="0"/>
              </a:rPr>
              <a:t>NIFTY OUTLOOK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3086100"/>
            <a:ext cx="165354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sz="4000" dirty="0"/>
              <a:t>On the daily chart, we are observing that prices have convincingly reclaimed the 20-days SMA (22177). This suggests that the undertone in the market has turned positive and momentum on the upside is likely to continue. In </a:t>
            </a:r>
            <a:r>
              <a:rPr lang="en-US" sz="4000" dirty="0" smtClean="0"/>
              <a:t>coming week, if </a:t>
            </a:r>
            <a:r>
              <a:rPr lang="en-US" sz="4000" dirty="0"/>
              <a:t>nifty trades above </a:t>
            </a:r>
            <a:r>
              <a:rPr lang="en-US" sz="4000" dirty="0" smtClean="0"/>
              <a:t>22380 </a:t>
            </a:r>
            <a:r>
              <a:rPr lang="en-US" sz="4000" dirty="0"/>
              <a:t>levels then it may test </a:t>
            </a:r>
            <a:r>
              <a:rPr lang="en-US" sz="4000" dirty="0" smtClean="0"/>
              <a:t>22525 </a:t>
            </a:r>
            <a:r>
              <a:rPr lang="en-US" sz="4000" dirty="0"/>
              <a:t>- </a:t>
            </a:r>
            <a:r>
              <a:rPr lang="en-US" sz="4000" dirty="0" smtClean="0"/>
              <a:t>22680 </a:t>
            </a:r>
            <a:r>
              <a:rPr lang="en-US" sz="4000" dirty="0"/>
              <a:t>level. On the downside, </a:t>
            </a:r>
            <a:r>
              <a:rPr lang="en-US" sz="4000" dirty="0" smtClean="0"/>
              <a:t>22177 </a:t>
            </a:r>
            <a:r>
              <a:rPr lang="en-US" sz="4000" dirty="0"/>
              <a:t>– </a:t>
            </a:r>
            <a:r>
              <a:rPr lang="en-US" sz="4000" dirty="0" smtClean="0"/>
              <a:t>21900 </a:t>
            </a:r>
            <a:r>
              <a:rPr lang="en-US" sz="4000" dirty="0"/>
              <a:t>may act support for the w</a:t>
            </a:r>
            <a:r>
              <a:rPr lang="en-US" sz="4000" dirty="0" smtClean="0"/>
              <a:t>eek.</a:t>
            </a:r>
            <a:endParaRPr lang="en-US" sz="4800" dirty="0">
              <a:latin typeface="+mj-lt"/>
              <a:ea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"/>
            <a:ext cx="44196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95400" y="2552700"/>
            <a:ext cx="15163800" cy="58626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1104900"/>
            <a:ext cx="18288000" cy="13716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6600" b="1" dirty="0">
                <a:solidFill>
                  <a:srgbClr val="1F497D"/>
                </a:solidFill>
                <a:latin typeface="Calibri" pitchFamily="34" charset="0"/>
              </a:rPr>
              <a:t>BANK NIFTY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988" y="2476500"/>
            <a:ext cx="16290023" cy="7049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"/>
            <a:ext cx="44196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95400" y="2552700"/>
            <a:ext cx="15163800" cy="58626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0" y="1866900"/>
            <a:ext cx="18288000" cy="1219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6600" b="1" dirty="0">
                <a:solidFill>
                  <a:srgbClr val="1F497D"/>
                </a:solidFill>
                <a:latin typeface="Calibri" pitchFamily="34" charset="0"/>
              </a:rPr>
              <a:t>NIFTY BANK OUTLOOK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3162300"/>
            <a:ext cx="165354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en-US" sz="3200" dirty="0">
              <a:latin typeface="+mj-lt"/>
              <a:cs typeface="+mn-cs"/>
            </a:endParaRPr>
          </a:p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sz="4000" dirty="0" smtClean="0">
                <a:latin typeface="+mj-lt"/>
              </a:rPr>
              <a:t>On the </a:t>
            </a:r>
            <a:r>
              <a:rPr lang="en-US" sz="4000" dirty="0">
                <a:latin typeface="+mj-lt"/>
              </a:rPr>
              <a:t>d</a:t>
            </a:r>
            <a:r>
              <a:rPr lang="en-US" sz="4000" dirty="0" smtClean="0">
                <a:latin typeface="+mj-lt"/>
              </a:rPr>
              <a:t>aily </a:t>
            </a:r>
            <a:r>
              <a:rPr lang="en-US" sz="4000" dirty="0">
                <a:latin typeface="+mj-lt"/>
              </a:rPr>
              <a:t>chart of Bank-Nifty, we are </a:t>
            </a:r>
            <a:r>
              <a:rPr lang="en-US" sz="4000" dirty="0" smtClean="0">
                <a:latin typeface="+mj-lt"/>
              </a:rPr>
              <a:t>observing an upward gap area in the range of 46960 – 47264. Normally upward gap area does act as support for the prices. Further, prices have started trading well above the 10&amp;20 days SMA (46813 – 47161). This clearly suggest that momentum on the upside is likely to continue. In coming week if Bank-nifty trades </a:t>
            </a:r>
            <a:r>
              <a:rPr lang="en-US" sz="4000" dirty="0">
                <a:latin typeface="+mj-lt"/>
              </a:rPr>
              <a:t>above </a:t>
            </a:r>
            <a:r>
              <a:rPr lang="en-US" sz="4000" dirty="0" smtClean="0">
                <a:latin typeface="+mj-lt"/>
              </a:rPr>
              <a:t>47700 </a:t>
            </a:r>
            <a:r>
              <a:rPr lang="en-US" sz="4000" dirty="0">
                <a:latin typeface="+mj-lt"/>
              </a:rPr>
              <a:t>then it </a:t>
            </a:r>
            <a:r>
              <a:rPr lang="en-US" sz="4000" dirty="0" smtClean="0">
                <a:latin typeface="+mj-lt"/>
              </a:rPr>
              <a:t>likely to test 48,300 </a:t>
            </a:r>
            <a:r>
              <a:rPr lang="en-US" sz="4000" dirty="0">
                <a:latin typeface="+mj-lt"/>
              </a:rPr>
              <a:t>and </a:t>
            </a:r>
            <a:r>
              <a:rPr lang="en-US" sz="4000" dirty="0" smtClean="0">
                <a:latin typeface="+mj-lt"/>
              </a:rPr>
              <a:t>48,750 </a:t>
            </a:r>
            <a:r>
              <a:rPr lang="en-US" sz="4000" dirty="0">
                <a:latin typeface="+mj-lt"/>
              </a:rPr>
              <a:t>levels. </a:t>
            </a:r>
            <a:r>
              <a:rPr lang="en-US" sz="4000" dirty="0" smtClean="0">
                <a:latin typeface="+mj-lt"/>
              </a:rPr>
              <a:t>On downside, 47161 – 46813 levels may act as support for the week. </a:t>
            </a:r>
            <a:endParaRPr lang="en-US" sz="400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66700"/>
            <a:ext cx="44196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95400" y="2552700"/>
            <a:ext cx="15163800" cy="58626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</p:txBody>
      </p:sp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0" y="1866900"/>
            <a:ext cx="18288000" cy="1219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6600" b="1" dirty="0">
                <a:solidFill>
                  <a:srgbClr val="1F497D"/>
                </a:solidFill>
                <a:latin typeface="Calibri" pitchFamily="34" charset="0"/>
              </a:rPr>
              <a:t>FINAL SUMMARY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3659188"/>
            <a:ext cx="18288000" cy="30845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/>
            </a:r>
            <a:b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NIFTY</a:t>
            </a:r>
            <a:r>
              <a:rPr lang="en-US" sz="3600" dirty="0">
                <a:latin typeface="+mn-lt"/>
                <a:cs typeface="+mn-cs"/>
              </a:rPr>
              <a:t>							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BANK NIFTY</a:t>
            </a:r>
            <a:r>
              <a:rPr lang="en-US" sz="3200" dirty="0">
                <a:latin typeface="+mn-lt"/>
                <a:cs typeface="+mn-cs"/>
              </a:rPr>
              <a:t/>
            </a:r>
            <a:br>
              <a:rPr lang="en-US" sz="3200" dirty="0">
                <a:latin typeface="+mn-lt"/>
                <a:cs typeface="+mn-cs"/>
              </a:rPr>
            </a:br>
            <a:r>
              <a:rPr lang="en-US" sz="3600" b="1" dirty="0">
                <a:latin typeface="+mn-lt"/>
                <a:cs typeface="+mn-cs"/>
              </a:rPr>
              <a:t>Resistance – </a:t>
            </a:r>
            <a:r>
              <a:rPr lang="en-US" sz="3600" b="1" dirty="0" smtClean="0">
                <a:latin typeface="+mn-lt"/>
                <a:cs typeface="+mn-cs"/>
              </a:rPr>
              <a:t>22525-22680</a:t>
            </a:r>
            <a:r>
              <a:rPr lang="en-US" sz="3600" b="1" dirty="0">
                <a:latin typeface="+mn-lt"/>
                <a:cs typeface="+mn-cs"/>
              </a:rPr>
              <a:t>			Resistance – </a:t>
            </a:r>
            <a:r>
              <a:rPr lang="en-US" sz="3600" b="1" dirty="0" smtClean="0">
                <a:latin typeface="+mn-lt"/>
                <a:cs typeface="+mn-cs"/>
              </a:rPr>
              <a:t>48300 </a:t>
            </a:r>
            <a:r>
              <a:rPr lang="en-US" sz="3600" b="1" dirty="0">
                <a:latin typeface="+mn-lt"/>
                <a:cs typeface="+mn-cs"/>
              </a:rPr>
              <a:t>- </a:t>
            </a:r>
            <a:r>
              <a:rPr lang="en-US" sz="3600" b="1" dirty="0" smtClean="0">
                <a:latin typeface="+mn-lt"/>
                <a:cs typeface="+mn-cs"/>
              </a:rPr>
              <a:t>48750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atin typeface="+mn-lt"/>
                <a:cs typeface="+mn-cs"/>
              </a:rPr>
              <a:t>Support –     22177- 21900</a:t>
            </a:r>
            <a:r>
              <a:rPr lang="en-US" sz="3600" b="1" dirty="0" smtClean="0">
                <a:solidFill>
                  <a:srgbClr val="FF0000"/>
                </a:solidFill>
                <a:latin typeface="+mn-lt"/>
                <a:cs typeface="+mn-cs"/>
              </a:rPr>
              <a:t>			 </a:t>
            </a:r>
            <a:r>
              <a:rPr lang="en-US" sz="3600" b="1" dirty="0" smtClean="0">
                <a:latin typeface="+mn-lt"/>
                <a:cs typeface="+mn-cs"/>
              </a:rPr>
              <a:t>Support	   –  47131 - 46813</a:t>
            </a:r>
          </a:p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en-US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4582</TotalTime>
  <Words>198</Words>
  <Application>Microsoft Office PowerPoint</Application>
  <PresentationFormat>Custom</PresentationFormat>
  <Paragraphs>54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Wingdings</vt:lpstr>
      <vt:lpstr>League Spartan</vt:lpstr>
      <vt:lpstr>Calibri</vt:lpstr>
      <vt:lpstr>Gidole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riding the wave of</dc:title>
  <dc:creator>394</dc:creator>
  <cp:lastModifiedBy>admin</cp:lastModifiedBy>
  <cp:revision>659</cp:revision>
  <dcterms:created xsi:type="dcterms:W3CDTF">2006-08-16T00:00:00Z</dcterms:created>
  <dcterms:modified xsi:type="dcterms:W3CDTF">2024-03-29T07:06:05Z</dcterms:modified>
</cp:coreProperties>
</file>