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63" r:id="rId4"/>
    <p:sldId id="264" r:id="rId5"/>
    <p:sldId id="265" r:id="rId6"/>
    <p:sldId id="266" r:id="rId7"/>
    <p:sldId id="269" r:id="rId8"/>
  </p:sldIdLst>
  <p:sldSz cx="18288000" cy="10287000"/>
  <p:notesSz cx="6858000" cy="9144000"/>
  <p:embeddedFontLst>
    <p:embeddedFont>
      <p:font typeface="League Spartan" panose="020B0604020202020204" charset="0"/>
      <p:regular r:id="rId10"/>
    </p:embeddedFont>
    <p:embeddedFont>
      <p:font typeface="Gidole" panose="020B0604020202020204" charset="0"/>
      <p:regular r:id="rId11"/>
    </p:embeddedFont>
    <p:embeddedFont>
      <p:font typeface="Calibri" panose="020F0502020204030204" pitchFamily="34" charset="0"/>
      <p:regular r:id="rId12"/>
      <p:bold r:id="rId13"/>
      <p:italic r:id="rId14"/>
      <p:boldItalic r:id="rId1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F5996D1-E7F2-419E-8301-0DCE2937F6AA}" type="datetimeFigureOut">
              <a:rPr lang="en-US"/>
              <a:pPr>
                <a:defRPr/>
              </a:pPr>
              <a:t>6/1/2024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A6FFF7F-416A-4828-93C8-0D7414FE6BA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9DBF18-C6D3-46E0-A989-7036B10C82F9}" type="slidenum">
              <a:rPr lang="en-US" smtClean="0"/>
              <a:pPr fontAlgn="base">
                <a:spcBef>
                  <a:spcPct val="0"/>
                </a:spcBef>
                <a:spcAft>
                  <a:spcPct val="0"/>
                </a:spcAft>
                <a:defRPr/>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7F98CF1-BA7B-402D-B001-4505169B6448}" type="datetimeFigureOut">
              <a:rPr lang="en-US"/>
              <a:pPr>
                <a:defRPr/>
              </a:pPr>
              <a:t>6/1/2024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34F8388-89A6-45EC-85DD-865B1C4681C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C34D896-54AF-439E-BF45-C2A2FC79DAD0}" type="datetimeFigureOut">
              <a:rPr lang="en-US"/>
              <a:pPr>
                <a:defRPr/>
              </a:pPr>
              <a:t>6/1/2024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9C77B5E-9068-452A-A3C0-498C8E846DD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E1EF9D4-5231-467B-BE46-090B3DE41458}" type="datetimeFigureOut">
              <a:rPr lang="en-US"/>
              <a:pPr>
                <a:defRPr/>
              </a:pPr>
              <a:t>6/1/2024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875269-52F1-477C-A05A-53538223634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21DA283-2C3C-4EC7-908C-E765D432B04F}" type="datetimeFigureOut">
              <a:rPr lang="en-US"/>
              <a:pPr>
                <a:defRPr/>
              </a:pPr>
              <a:t>6/1/2024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92A8637-0041-4DEF-8652-52D7CD88AAD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4AB560C-63D3-4511-A286-4F90651DD0CE}" type="datetimeFigureOut">
              <a:rPr lang="en-US"/>
              <a:pPr>
                <a:defRPr/>
              </a:pPr>
              <a:t>6/1/2024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71C0CA9-05DE-422F-BEDD-2A4F05DDB8F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02C94BB-BEDA-479B-882E-900173433059}" type="datetimeFigureOut">
              <a:rPr lang="en-US"/>
              <a:pPr>
                <a:defRPr/>
              </a:pPr>
              <a:t>6/1/2024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0ECF2E-766E-403D-AD79-37BCD8D7F0F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9B0F63E-D83E-4693-8AA4-B79FF6C48BFA}" type="datetimeFigureOut">
              <a:rPr lang="en-US"/>
              <a:pPr>
                <a:defRPr/>
              </a:pPr>
              <a:t>6/1/2024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B922DAF-D799-462C-BD62-C24F40F8B62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F6E1E9F-C844-4588-816E-8E2B1B943C38}" type="datetimeFigureOut">
              <a:rPr lang="en-US"/>
              <a:pPr>
                <a:defRPr/>
              </a:pPr>
              <a:t>6/1/2024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5215285-CCDB-4275-AAFB-AED36825862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DE7064-F722-4696-9E7C-15DA75A11514}" type="datetimeFigureOut">
              <a:rPr lang="en-US"/>
              <a:pPr>
                <a:defRPr/>
              </a:pPr>
              <a:t>6/1/2024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0F3AA3-4451-4AD2-A09C-80D4DF68823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963D8D8-15F3-47F8-A510-F878510D3E9D}" type="datetimeFigureOut">
              <a:rPr lang="en-US"/>
              <a:pPr>
                <a:defRPr/>
              </a:pPr>
              <a:t>6/1/2024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E8307CA-D70E-40C6-A81E-EBFA42AEAE3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B176890-7BA9-4838-8941-98EB5F17771A}" type="datetimeFigureOut">
              <a:rPr lang="en-US"/>
              <a:pPr>
                <a:defRPr/>
              </a:pPr>
              <a:t>6/1/2024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D07A397-F46D-45EE-88D1-37BC38678D4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037C0AA-B88E-4AF3-8588-52148FB7D88E}" type="datetimeFigureOut">
              <a:rPr lang="en-US"/>
              <a:pPr>
                <a:defRPr/>
              </a:pPr>
              <a:t>6/1/2024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990FB23-A140-43BF-A3A3-23B82DDBF2F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l="289" b="7294"/>
          <a:stretch>
            <a:fillRect t="-8000" b="-8000"/>
          </a:stretch>
        </a:blipFill>
        <a:effectLst/>
      </p:bgPr>
    </p:bg>
    <p:spTree>
      <p:nvGrpSpPr>
        <p:cNvPr id="1" name=""/>
        <p:cNvGrpSpPr/>
        <p:nvPr/>
      </p:nvGrpSpPr>
      <p:grpSpPr>
        <a:xfrm>
          <a:off x="0" y="0"/>
          <a:ext cx="0" cy="0"/>
          <a:chOff x="0" y="0"/>
          <a:chExt cx="0" cy="0"/>
        </a:xfrm>
      </p:grpSpPr>
      <p:sp>
        <p:nvSpPr>
          <p:cNvPr id="2050" name="AutoShape 3"/>
          <p:cNvSpPr>
            <a:spLocks noChangeArrowheads="1"/>
          </p:cNvSpPr>
          <p:nvPr/>
        </p:nvSpPr>
        <p:spPr bwMode="auto">
          <a:xfrm>
            <a:off x="17535525" y="2303463"/>
            <a:ext cx="1019175" cy="6062662"/>
          </a:xfrm>
          <a:prstGeom prst="rect">
            <a:avLst/>
          </a:prstGeom>
          <a:solidFill>
            <a:srgbClr val="FF914D"/>
          </a:solidFill>
          <a:ln w="9525">
            <a:noFill/>
            <a:miter lim="800000"/>
            <a:headEnd/>
            <a:tailEnd/>
          </a:ln>
        </p:spPr>
        <p:txBody>
          <a:bodyPr/>
          <a:lstStyle/>
          <a:p>
            <a:endParaRPr lang="en-US" dirty="0"/>
          </a:p>
        </p:txBody>
      </p:sp>
      <p:pic>
        <p:nvPicPr>
          <p:cNvPr id="2051" name="Picture 3"/>
          <p:cNvPicPr>
            <a:picLocks noChangeAspect="1" noChangeArrowheads="1"/>
          </p:cNvPicPr>
          <p:nvPr/>
        </p:nvPicPr>
        <p:blipFill>
          <a:blip r:embed="rId3"/>
          <a:srcRect/>
          <a:stretch>
            <a:fillRect/>
          </a:stretch>
        </p:blipFill>
        <p:spPr bwMode="auto">
          <a:xfrm>
            <a:off x="2133600" y="2857500"/>
            <a:ext cx="13612813" cy="4953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rrowheads="1"/>
          </p:cNvSpPr>
          <p:nvPr/>
        </p:nvSpPr>
        <p:spPr bwMode="auto">
          <a:xfrm>
            <a:off x="0" y="-198438"/>
            <a:ext cx="18367375" cy="5130801"/>
          </a:xfrm>
          <a:prstGeom prst="rect">
            <a:avLst/>
          </a:prstGeom>
          <a:solidFill>
            <a:srgbClr val="20212A"/>
          </a:solidFill>
          <a:ln w="9525">
            <a:noFill/>
            <a:miter lim="800000"/>
            <a:headEnd/>
            <a:tailEnd/>
          </a:ln>
        </p:spPr>
        <p:txBody>
          <a:bodyPr/>
          <a:lstStyle/>
          <a:p>
            <a:endParaRPr lang="en-US" dirty="0"/>
          </a:p>
        </p:txBody>
      </p:sp>
      <p:pic>
        <p:nvPicPr>
          <p:cNvPr id="3075" name="Picture 3"/>
          <p:cNvPicPr>
            <a:picLocks noChangeAspect="1"/>
          </p:cNvPicPr>
          <p:nvPr/>
        </p:nvPicPr>
        <p:blipFill>
          <a:blip r:embed="rId2"/>
          <a:srcRect t="18298" b="38072"/>
          <a:stretch>
            <a:fillRect/>
          </a:stretch>
        </p:blipFill>
        <p:spPr bwMode="auto">
          <a:xfrm>
            <a:off x="0" y="-449263"/>
            <a:ext cx="18367375" cy="5397501"/>
          </a:xfrm>
          <a:prstGeom prst="rect">
            <a:avLst/>
          </a:prstGeom>
          <a:noFill/>
          <a:ln w="9525">
            <a:noFill/>
            <a:miter lim="800000"/>
            <a:headEnd/>
            <a:tailEnd/>
          </a:ln>
        </p:spPr>
      </p:pic>
      <p:grpSp>
        <p:nvGrpSpPr>
          <p:cNvPr id="3076" name="Group 4"/>
          <p:cNvGrpSpPr>
            <a:grpSpLocks/>
          </p:cNvGrpSpPr>
          <p:nvPr/>
        </p:nvGrpSpPr>
        <p:grpSpPr bwMode="auto">
          <a:xfrm>
            <a:off x="1028700" y="6584950"/>
            <a:ext cx="16148050" cy="1900238"/>
            <a:chOff x="4" y="0"/>
            <a:chExt cx="21531199" cy="2533373"/>
          </a:xfrm>
        </p:grpSpPr>
        <p:sp>
          <p:nvSpPr>
            <p:cNvPr id="5" name="TextBox 5"/>
            <p:cNvSpPr txBox="1"/>
            <p:nvPr/>
          </p:nvSpPr>
          <p:spPr>
            <a:xfrm>
              <a:off x="4" y="926998"/>
              <a:ext cx="21531199" cy="1606375"/>
            </a:xfrm>
            <a:prstGeom prst="rect">
              <a:avLst/>
            </a:prstGeom>
          </p:spPr>
          <p:txBody>
            <a:bodyPr lIns="0" tIns="0" rIns="0" bIns="0">
              <a:spAutoFit/>
            </a:bodyPr>
            <a:lstStyle/>
            <a:p>
              <a:pPr fontAlgn="auto">
                <a:lnSpc>
                  <a:spcPts val="4680"/>
                </a:lnSpc>
                <a:spcBef>
                  <a:spcPts val="0"/>
                </a:spcBef>
                <a:spcAft>
                  <a:spcPts val="0"/>
                </a:spcAft>
                <a:defRPr/>
              </a:pPr>
              <a:r>
                <a:rPr lang="en-US" sz="3600" b="1" spc="179" dirty="0">
                  <a:solidFill>
                    <a:srgbClr val="20212A"/>
                  </a:solidFill>
                  <a:latin typeface="League Spartan"/>
                  <a:cs typeface="+mn-cs"/>
                </a:rPr>
                <a:t>Presented By-Mr. Ratnesh Goyal</a:t>
              </a:r>
            </a:p>
            <a:p>
              <a:pPr fontAlgn="auto">
                <a:lnSpc>
                  <a:spcPts val="4680"/>
                </a:lnSpc>
                <a:spcBef>
                  <a:spcPts val="0"/>
                </a:spcBef>
                <a:spcAft>
                  <a:spcPts val="0"/>
                </a:spcAft>
                <a:defRPr/>
              </a:pPr>
              <a:r>
                <a:rPr lang="en-US" sz="3600" b="1" spc="179" dirty="0">
                  <a:solidFill>
                    <a:srgbClr val="20212A"/>
                  </a:solidFill>
                  <a:latin typeface="League Spartan"/>
                  <a:cs typeface="+mn-cs"/>
                </a:rPr>
                <a:t>(Sr. Technical Analyst)</a:t>
              </a:r>
            </a:p>
          </p:txBody>
        </p:sp>
        <p:sp>
          <p:nvSpPr>
            <p:cNvPr id="3082" name="AutoShape 7"/>
            <p:cNvSpPr>
              <a:spLocks noChangeArrowheads="1"/>
            </p:cNvSpPr>
            <p:nvPr/>
          </p:nvSpPr>
          <p:spPr bwMode="auto">
            <a:xfrm>
              <a:off x="4" y="0"/>
              <a:ext cx="1180630" cy="222971"/>
            </a:xfrm>
            <a:prstGeom prst="rect">
              <a:avLst/>
            </a:prstGeom>
            <a:solidFill>
              <a:srgbClr val="20212A"/>
            </a:solidFill>
            <a:ln w="9525">
              <a:noFill/>
              <a:miter lim="800000"/>
              <a:headEnd/>
              <a:tailEnd/>
            </a:ln>
          </p:spPr>
          <p:txBody>
            <a:bodyPr/>
            <a:lstStyle/>
            <a:p>
              <a:endParaRPr lang="en-US" dirty="0"/>
            </a:p>
          </p:txBody>
        </p:sp>
      </p:grpSp>
      <p:grpSp>
        <p:nvGrpSpPr>
          <p:cNvPr id="3077" name="Group 8"/>
          <p:cNvGrpSpPr>
            <a:grpSpLocks/>
          </p:cNvGrpSpPr>
          <p:nvPr/>
        </p:nvGrpSpPr>
        <p:grpSpPr bwMode="auto">
          <a:xfrm>
            <a:off x="1028700" y="1096963"/>
            <a:ext cx="2495550" cy="2541587"/>
            <a:chOff x="0" y="0"/>
            <a:chExt cx="1379903" cy="1405137"/>
          </a:xfrm>
        </p:grpSpPr>
        <p:sp>
          <p:nvSpPr>
            <p:cNvPr id="3080" name="Freeform 9"/>
            <p:cNvSpPr>
              <a:spLocks noChangeArrowheads="1"/>
            </p:cNvSpPr>
            <p:nvPr/>
          </p:nvSpPr>
          <p:spPr bwMode="auto">
            <a:xfrm>
              <a:off x="0" y="0"/>
              <a:ext cx="1379903" cy="1405137"/>
            </a:xfrm>
            <a:custGeom>
              <a:avLst/>
              <a:gdLst>
                <a:gd name="T0" fmla="*/ 0 w 1379903"/>
                <a:gd name="T1" fmla="*/ 0 h 1405137"/>
                <a:gd name="T2" fmla="*/ 1379903 w 1379903"/>
                <a:gd name="T3" fmla="*/ 1405137 h 1405137"/>
              </a:gdLst>
              <a:ahLst/>
              <a:cxnLst/>
              <a:rect l="T0" t="T1" r="T2" b="T3"/>
              <a:pathLst>
                <a:path w="1379903" h="1405137">
                  <a:moveTo>
                    <a:pt x="0" y="0"/>
                  </a:moveTo>
                  <a:lnTo>
                    <a:pt x="0" y="1405137"/>
                  </a:lnTo>
                  <a:lnTo>
                    <a:pt x="1379903" y="1405137"/>
                  </a:lnTo>
                  <a:lnTo>
                    <a:pt x="1379903" y="0"/>
                  </a:lnTo>
                  <a:lnTo>
                    <a:pt x="0" y="0"/>
                  </a:lnTo>
                  <a:close/>
                  <a:moveTo>
                    <a:pt x="1318943" y="1344177"/>
                  </a:moveTo>
                  <a:lnTo>
                    <a:pt x="59690" y="1344177"/>
                  </a:lnTo>
                  <a:lnTo>
                    <a:pt x="59690" y="59690"/>
                  </a:lnTo>
                  <a:lnTo>
                    <a:pt x="1318943" y="59690"/>
                  </a:lnTo>
                  <a:lnTo>
                    <a:pt x="1318943" y="1344177"/>
                  </a:lnTo>
                  <a:close/>
                </a:path>
              </a:pathLst>
            </a:custGeom>
            <a:solidFill>
              <a:srgbClr val="7ED957">
                <a:alpha val="69803"/>
              </a:srgbClr>
            </a:solidFill>
            <a:ln w="9525">
              <a:noFill/>
              <a:miter lim="800000"/>
              <a:headEnd/>
              <a:tailEnd/>
            </a:ln>
          </p:spPr>
          <p:txBody>
            <a:bodyPr/>
            <a:lstStyle/>
            <a:p>
              <a:endParaRPr lang="en-US" dirty="0"/>
            </a:p>
          </p:txBody>
        </p:sp>
      </p:grpSp>
      <p:sp>
        <p:nvSpPr>
          <p:cNvPr id="10" name="TextBox 10"/>
          <p:cNvSpPr txBox="1"/>
          <p:nvPr/>
        </p:nvSpPr>
        <p:spPr>
          <a:xfrm>
            <a:off x="1906588" y="1943100"/>
            <a:ext cx="14628812" cy="923925"/>
          </a:xfrm>
          <a:prstGeom prst="rect">
            <a:avLst/>
          </a:prstGeom>
        </p:spPr>
        <p:txBody>
          <a:bodyPr lIns="0" tIns="0" rIns="0" bIns="0">
            <a:spAutoFit/>
          </a:bodyPr>
          <a:lstStyle/>
          <a:p>
            <a:pPr fontAlgn="auto">
              <a:lnSpc>
                <a:spcPts val="7200"/>
              </a:lnSpc>
              <a:spcBef>
                <a:spcPts val="0"/>
              </a:spcBef>
              <a:spcAft>
                <a:spcPts val="0"/>
              </a:spcAft>
              <a:defRPr/>
            </a:pPr>
            <a:r>
              <a:rPr lang="en-US" sz="6000" b="1" spc="60" dirty="0">
                <a:solidFill>
                  <a:srgbClr val="EDE6E2"/>
                </a:solidFill>
                <a:latin typeface="League Spartan"/>
                <a:cs typeface="+mn-cs"/>
              </a:rPr>
              <a:t>WEEKLY NIFTY &amp; BANK NIFTY VIEW</a:t>
            </a:r>
          </a:p>
        </p:txBody>
      </p:sp>
      <p:sp>
        <p:nvSpPr>
          <p:cNvPr id="3079" name="AutoShape 11"/>
          <p:cNvSpPr>
            <a:spLocks noChangeArrowheads="1"/>
          </p:cNvSpPr>
          <p:nvPr/>
        </p:nvSpPr>
        <p:spPr bwMode="auto">
          <a:xfrm rot="-5400000">
            <a:off x="16782257" y="2094706"/>
            <a:ext cx="2540000" cy="547687"/>
          </a:xfrm>
          <a:prstGeom prst="rect">
            <a:avLst/>
          </a:prstGeom>
          <a:solidFill>
            <a:srgbClr val="FF914D"/>
          </a:solidFill>
          <a:ln w="9525">
            <a:noFill/>
            <a:miter lim="800000"/>
            <a:headEnd/>
            <a:tailEnd/>
          </a:ln>
        </p:spPr>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4100" name="Rectangle 8"/>
          <p:cNvSpPr>
            <a:spLocks noChangeArrowheads="1"/>
          </p:cNvSpPr>
          <p:nvPr/>
        </p:nvSpPr>
        <p:spPr bwMode="auto">
          <a:xfrm>
            <a:off x="0" y="1485900"/>
            <a:ext cx="18288000" cy="10668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NIFTY OUTLOOK</a:t>
            </a:r>
          </a:p>
        </p:txBody>
      </p:sp>
      <p:sp>
        <p:nvSpPr>
          <p:cNvPr id="7" name="Rectangle 6"/>
          <p:cNvSpPr/>
          <p:nvPr/>
        </p:nvSpPr>
        <p:spPr>
          <a:xfrm>
            <a:off x="762000" y="3086100"/>
            <a:ext cx="16535400" cy="5016758"/>
          </a:xfrm>
          <a:prstGeom prst="rect">
            <a:avLst/>
          </a:prstGeom>
        </p:spPr>
        <p:txBody>
          <a:bodyPr>
            <a:spAutoFit/>
          </a:bodyPr>
          <a:lstStyle/>
          <a:p>
            <a:pPr marL="514350" indent="-514350" algn="just" fontAlgn="auto">
              <a:spcBef>
                <a:spcPct val="20000"/>
              </a:spcBef>
              <a:spcAft>
                <a:spcPts val="0"/>
              </a:spcAft>
              <a:buClr>
                <a:schemeClr val="accent6">
                  <a:lumMod val="75000"/>
                </a:schemeClr>
              </a:buClr>
              <a:buFont typeface="Wingdings" pitchFamily="2" charset="2"/>
              <a:buChar char="q"/>
              <a:defRPr/>
            </a:pPr>
            <a:r>
              <a:rPr lang="en-US" sz="4000" dirty="0">
                <a:latin typeface="+mj-lt"/>
              </a:rPr>
              <a:t>If we look at the daily chart of Nifty, we are observing “</a:t>
            </a:r>
            <a:r>
              <a:rPr lang="en-US" sz="4000" dirty="0" err="1">
                <a:latin typeface="+mj-lt"/>
              </a:rPr>
              <a:t>Doji</a:t>
            </a:r>
            <a:r>
              <a:rPr lang="en-US" sz="4000" dirty="0">
                <a:latin typeface="+mj-lt"/>
              </a:rPr>
              <a:t>” candlestick formation and “Downward gap area” and on the weekly chart we are observing prices trading above “Short-term moving averages, If we analyze both chart patterns it indicates, stocks specific action will remain continue and adopt buying on deep strategy. if Nifty starts trading above the 22,600 level, then it can touch the 22,800-22,950 level, while on the downside, support is 22,450 and if it starts to trade below then it can test the level 22,300 and 22,100 levels.</a:t>
            </a:r>
            <a:endParaRPr lang="en-US" sz="4800" dirty="0">
              <a:latin typeface="+mj-lt"/>
              <a:ea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5124" name="Rectangle 8"/>
          <p:cNvSpPr>
            <a:spLocks noChangeArrowheads="1"/>
          </p:cNvSpPr>
          <p:nvPr/>
        </p:nvSpPr>
        <p:spPr bwMode="auto">
          <a:xfrm>
            <a:off x="0" y="1028700"/>
            <a:ext cx="18288000" cy="13716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NIFTY</a:t>
            </a:r>
          </a:p>
        </p:txBody>
      </p:sp>
      <p:pic>
        <p:nvPicPr>
          <p:cNvPr id="4" name="Picture 3" descr="A screenshot of a graph&#10;&#10;Description automatically generated">
            <a:extLst>
              <a:ext uri="{FF2B5EF4-FFF2-40B4-BE49-F238E27FC236}">
                <a16:creationId xmlns:a16="http://schemas.microsoft.com/office/drawing/2014/main" id="{0FA9944D-923A-E1E4-7FA2-D6759EBCFA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119312"/>
            <a:ext cx="16764000" cy="759618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6148" name="Rectangle 8"/>
          <p:cNvSpPr>
            <a:spLocks noChangeArrowheads="1"/>
          </p:cNvSpPr>
          <p:nvPr/>
        </p:nvSpPr>
        <p:spPr bwMode="auto">
          <a:xfrm>
            <a:off x="0" y="1866900"/>
            <a:ext cx="18288000" cy="12192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NIFTY BANK OUTLOOK</a:t>
            </a:r>
          </a:p>
        </p:txBody>
      </p:sp>
      <p:sp>
        <p:nvSpPr>
          <p:cNvPr id="9" name="Rectangle 8"/>
          <p:cNvSpPr/>
          <p:nvPr/>
        </p:nvSpPr>
        <p:spPr>
          <a:xfrm>
            <a:off x="762000" y="3162300"/>
            <a:ext cx="16535400" cy="5016758"/>
          </a:xfrm>
          <a:prstGeom prst="rect">
            <a:avLst/>
          </a:prstGeom>
        </p:spPr>
        <p:txBody>
          <a:bodyPr>
            <a:spAutoFit/>
          </a:bodyPr>
          <a:lstStyle/>
          <a:p>
            <a:pPr marL="514350" indent="-514350" algn="just" fontAlgn="auto">
              <a:spcBef>
                <a:spcPct val="20000"/>
              </a:spcBef>
              <a:spcAft>
                <a:spcPts val="0"/>
              </a:spcAft>
              <a:buClr>
                <a:schemeClr val="accent6">
                  <a:lumMod val="75000"/>
                </a:schemeClr>
              </a:buClr>
              <a:defRPr/>
            </a:pPr>
            <a:endParaRPr lang="en-US" sz="3200" dirty="0">
              <a:latin typeface="+mj-lt"/>
              <a:cs typeface="+mn-cs"/>
            </a:endParaRPr>
          </a:p>
          <a:p>
            <a:pPr marL="514350" indent="-514350" algn="just" fontAlgn="auto">
              <a:spcBef>
                <a:spcPct val="20000"/>
              </a:spcBef>
              <a:spcAft>
                <a:spcPts val="0"/>
              </a:spcAft>
              <a:buClr>
                <a:schemeClr val="accent6">
                  <a:lumMod val="75000"/>
                </a:schemeClr>
              </a:buClr>
              <a:buFont typeface="Wingdings" pitchFamily="2" charset="2"/>
              <a:buChar char="q"/>
              <a:defRPr/>
            </a:pPr>
            <a:r>
              <a:rPr lang="en-US" sz="4000" dirty="0">
                <a:latin typeface="+mj-lt"/>
              </a:rPr>
              <a:t>If we look at the daily chart of Bank-Nifty, we are observing a "Hammer” candlestick formation &amp; on the weekly chart “</a:t>
            </a:r>
            <a:r>
              <a:rPr lang="en-US" sz="4000" dirty="0" err="1">
                <a:latin typeface="+mj-lt"/>
              </a:rPr>
              <a:t>Doji</a:t>
            </a:r>
            <a:r>
              <a:rPr lang="en-US" sz="4000" dirty="0">
                <a:latin typeface="+mj-lt"/>
              </a:rPr>
              <a:t>” candlestick formation, if we analyze both chart patterns it indicates  Bank-nifty will also be volatile, but from a lower level, we can see recovery in the market. Bank-nifty starts trades above 49,100 then it can touch 49,450 and 49,700 levels. However, downside support comes at 48,800, and below that, we can see 48,400 and 48,150 levels.</a:t>
            </a:r>
            <a:endParaRPr lang="en-US" sz="4000" dirty="0">
              <a:latin typeface="+mj-lt"/>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7172" name="Rectangle 8"/>
          <p:cNvSpPr>
            <a:spLocks noChangeArrowheads="1"/>
          </p:cNvSpPr>
          <p:nvPr/>
        </p:nvSpPr>
        <p:spPr bwMode="auto">
          <a:xfrm>
            <a:off x="0" y="1104900"/>
            <a:ext cx="18288000" cy="13716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BANK NIFTY</a:t>
            </a:r>
          </a:p>
        </p:txBody>
      </p:sp>
      <p:pic>
        <p:nvPicPr>
          <p:cNvPr id="4" name="Picture 3" descr="A screenshot of a graph&#10;&#10;Description automatically generated">
            <a:extLst>
              <a:ext uri="{FF2B5EF4-FFF2-40B4-BE49-F238E27FC236}">
                <a16:creationId xmlns:a16="http://schemas.microsoft.com/office/drawing/2014/main" id="{D6F9F319-F203-C1A7-827F-EC286A1CE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119312"/>
            <a:ext cx="16840200" cy="751998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3"/>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8196" name="Rectangle 8"/>
          <p:cNvSpPr>
            <a:spLocks noChangeArrowheads="1"/>
          </p:cNvSpPr>
          <p:nvPr/>
        </p:nvSpPr>
        <p:spPr bwMode="auto">
          <a:xfrm>
            <a:off x="0" y="1866900"/>
            <a:ext cx="18288000" cy="12192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FINAL SUMMARY</a:t>
            </a:r>
          </a:p>
        </p:txBody>
      </p:sp>
      <p:sp>
        <p:nvSpPr>
          <p:cNvPr id="9" name="Rectangle 8"/>
          <p:cNvSpPr/>
          <p:nvPr/>
        </p:nvSpPr>
        <p:spPr>
          <a:xfrm>
            <a:off x="0" y="3659188"/>
            <a:ext cx="18288000" cy="3084512"/>
          </a:xfrm>
          <a:prstGeom prst="rect">
            <a:avLst/>
          </a:prstGeom>
        </p:spPr>
        <p:txBody>
          <a:bodyPr>
            <a:spAutoFit/>
          </a:bodyPr>
          <a:lstStyle/>
          <a:p>
            <a:pPr algn="ctr" fontAlgn="auto">
              <a:spcBef>
                <a:spcPts val="0"/>
              </a:spcBef>
              <a:spcAft>
                <a:spcPts val="0"/>
              </a:spcAft>
              <a:defRPr/>
            </a:pPr>
            <a:r>
              <a:rPr lang="en-US" sz="4000" b="1" dirty="0">
                <a:solidFill>
                  <a:schemeClr val="tx2">
                    <a:lumMod val="75000"/>
                  </a:schemeClr>
                </a:solidFill>
                <a:latin typeface="+mn-lt"/>
                <a:cs typeface="+mn-cs"/>
              </a:rPr>
              <a:t/>
            </a:r>
            <a:br>
              <a:rPr lang="en-US" sz="4000" b="1" dirty="0">
                <a:solidFill>
                  <a:schemeClr val="tx2">
                    <a:lumMod val="75000"/>
                  </a:schemeClr>
                </a:solidFill>
                <a:latin typeface="+mn-lt"/>
                <a:cs typeface="+mn-cs"/>
              </a:rPr>
            </a:br>
            <a:r>
              <a:rPr lang="en-US" sz="4400" b="1" dirty="0">
                <a:solidFill>
                  <a:schemeClr val="tx2">
                    <a:lumMod val="75000"/>
                  </a:schemeClr>
                </a:solidFill>
                <a:latin typeface="+mn-lt"/>
                <a:cs typeface="+mn-cs"/>
              </a:rPr>
              <a:t>NIFTY</a:t>
            </a:r>
            <a:r>
              <a:rPr lang="en-US" sz="3600" dirty="0">
                <a:latin typeface="+mn-lt"/>
                <a:cs typeface="+mn-cs"/>
              </a:rPr>
              <a:t>							</a:t>
            </a:r>
            <a:r>
              <a:rPr lang="en-US" sz="4400" b="1" dirty="0">
                <a:solidFill>
                  <a:schemeClr val="tx2">
                    <a:lumMod val="75000"/>
                  </a:schemeClr>
                </a:solidFill>
                <a:latin typeface="+mn-lt"/>
                <a:cs typeface="+mn-cs"/>
              </a:rPr>
              <a:t>BANK NIFTY</a:t>
            </a:r>
            <a:r>
              <a:rPr lang="en-US" sz="3200" dirty="0">
                <a:latin typeface="+mn-lt"/>
                <a:cs typeface="+mn-cs"/>
              </a:rPr>
              <a:t/>
            </a:r>
            <a:br>
              <a:rPr lang="en-US" sz="3200" dirty="0">
                <a:latin typeface="+mn-lt"/>
                <a:cs typeface="+mn-cs"/>
              </a:rPr>
            </a:br>
            <a:r>
              <a:rPr lang="en-US" sz="3600" b="1" dirty="0">
                <a:latin typeface="+mn-lt"/>
                <a:cs typeface="+mn-cs"/>
              </a:rPr>
              <a:t>Resistance – 22800-22950			Resistance – 49450 - 49700</a:t>
            </a:r>
          </a:p>
          <a:p>
            <a:pPr algn="ctr" fontAlgn="auto">
              <a:spcBef>
                <a:spcPts val="0"/>
              </a:spcBef>
              <a:spcAft>
                <a:spcPts val="0"/>
              </a:spcAft>
              <a:defRPr/>
            </a:pPr>
            <a:r>
              <a:rPr lang="en-US" sz="3600" b="1" dirty="0">
                <a:latin typeface="+mn-lt"/>
                <a:cs typeface="+mn-cs"/>
              </a:rPr>
              <a:t>Support –     22300-22100</a:t>
            </a:r>
            <a:r>
              <a:rPr lang="en-US" sz="3600" b="1" dirty="0">
                <a:solidFill>
                  <a:srgbClr val="FF0000"/>
                </a:solidFill>
                <a:latin typeface="+mn-lt"/>
                <a:cs typeface="+mn-cs"/>
              </a:rPr>
              <a:t>			 </a:t>
            </a:r>
            <a:r>
              <a:rPr lang="en-US" sz="3600" b="1" dirty="0">
                <a:latin typeface="+mn-lt"/>
                <a:cs typeface="+mn-cs"/>
              </a:rPr>
              <a:t>Support	   –  48400 - 48150</a:t>
            </a:r>
          </a:p>
          <a:p>
            <a:pPr marL="514350" indent="-514350" algn="just" fontAlgn="auto">
              <a:spcBef>
                <a:spcPct val="20000"/>
              </a:spcBef>
              <a:spcAft>
                <a:spcPts val="0"/>
              </a:spcAft>
              <a:buClr>
                <a:schemeClr val="accent6">
                  <a:lumMod val="75000"/>
                </a:schemeClr>
              </a:buClr>
              <a:defRPr/>
            </a:pPr>
            <a:endParaRPr lang="en-US" sz="3200" dirty="0">
              <a:latin typeface="+mn-lt"/>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4593</TotalTime>
  <Words>171</Words>
  <Application>Microsoft Office PowerPoint</Application>
  <PresentationFormat>Custom</PresentationFormat>
  <Paragraphs>54</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League Spartan</vt:lpstr>
      <vt:lpstr>Gidole</vt:lpstr>
      <vt:lpstr>Calibri</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the wave of</dc:title>
  <dc:creator>394</dc:creator>
  <cp:lastModifiedBy>admin</cp:lastModifiedBy>
  <cp:revision>695</cp:revision>
  <dcterms:created xsi:type="dcterms:W3CDTF">2006-08-16T00:00:00Z</dcterms:created>
  <dcterms:modified xsi:type="dcterms:W3CDTF">2024-06-01T05:44:22Z</dcterms:modified>
</cp:coreProperties>
</file>