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63" r:id="rId4"/>
    <p:sldId id="264" r:id="rId5"/>
    <p:sldId id="265" r:id="rId6"/>
    <p:sldId id="266" r:id="rId7"/>
    <p:sldId id="269" r:id="rId8"/>
  </p:sldIdLst>
  <p:sldSz cx="18288000" cy="10287000"/>
  <p:notesSz cx="6858000" cy="9144000"/>
  <p:embeddedFontLst>
    <p:embeddedFont>
      <p:font typeface="League Spartan" panose="020B0604020202020204" charset="0"/>
      <p:regular r:id="rId10"/>
    </p:embeddedFont>
    <p:embeddedFont>
      <p:font typeface="Gidole" panose="020B0604020202020204" charset="0"/>
      <p:regular r:id="rId11"/>
    </p:embeddedFont>
    <p:embeddedFont>
      <p:font typeface="Calibri" panose="020F0502020204030204" pitchFamily="34" charset="0"/>
      <p:regular r:id="rId12"/>
      <p:bold r:id="rId13"/>
      <p:italic r:id="rId14"/>
      <p:boldItalic r:id="rId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5996D1-E7F2-419E-8301-0DCE2937F6AA}" type="datetimeFigureOut">
              <a:rPr lang="en-US"/>
              <a:pPr>
                <a:defRPr/>
              </a:pPr>
              <a:t>2/23/2024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6FFF7F-416A-4828-93C8-0D7414FE6BA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DBF18-C6D3-46E0-A989-7036B10C82F9}" type="slidenum">
              <a:rPr lang="en-US" smtClean="0"/>
              <a:pPr fontAlgn="base">
                <a:spcBef>
                  <a:spcPct val="0"/>
                </a:spcBef>
                <a:spcAft>
                  <a:spcPct val="0"/>
                </a:spcAft>
                <a:defRPr/>
              </a:pPr>
              <a:t>7</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F98CF1-BA7B-402D-B001-4505169B6448}" type="datetimeFigureOut">
              <a:rPr lang="en-US"/>
              <a:pPr>
                <a:defRPr/>
              </a:pPr>
              <a:t>2/23/2024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4F8388-89A6-45EC-85DD-865B1C4681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4D896-54AF-439E-BF45-C2A2FC79DAD0}" type="datetimeFigureOut">
              <a:rPr lang="en-US"/>
              <a:pPr>
                <a:defRPr/>
              </a:pPr>
              <a:t>2/23/2024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C77B5E-9068-452A-A3C0-498C8E846D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1EF9D4-5231-467B-BE46-090B3DE41458}" type="datetimeFigureOut">
              <a:rPr lang="en-US"/>
              <a:pPr>
                <a:defRPr/>
              </a:pPr>
              <a:t>2/23/2024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875269-52F1-477C-A05A-5353822363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1DA283-2C3C-4EC7-908C-E765D432B04F}" type="datetimeFigureOut">
              <a:rPr lang="en-US"/>
              <a:pPr>
                <a:defRPr/>
              </a:pPr>
              <a:t>2/23/2024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2A8637-0041-4DEF-8652-52D7CD88AA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AB560C-63D3-4511-A286-4F90651DD0CE}" type="datetimeFigureOut">
              <a:rPr lang="en-US"/>
              <a:pPr>
                <a:defRPr/>
              </a:pPr>
              <a:t>2/23/2024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C0CA9-05DE-422F-BEDD-2A4F05DDB8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C94BB-BEDA-479B-882E-900173433059}" type="datetimeFigureOut">
              <a:rPr lang="en-US"/>
              <a:pPr>
                <a:defRPr/>
              </a:pPr>
              <a:t>2/23/2024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0ECF2E-766E-403D-AD79-37BCD8D7F0F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B0F63E-D83E-4693-8AA4-B79FF6C48BFA}" type="datetimeFigureOut">
              <a:rPr lang="en-US"/>
              <a:pPr>
                <a:defRPr/>
              </a:pPr>
              <a:t>2/23/2024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B922DAF-D799-462C-BD62-C24F40F8B6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F6E1E9F-C844-4588-816E-8E2B1B943C38}" type="datetimeFigureOut">
              <a:rPr lang="en-US"/>
              <a:pPr>
                <a:defRPr/>
              </a:pPr>
              <a:t>2/23/2024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5215285-CCDB-4275-AAFB-AED36825862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E7064-F722-4696-9E7C-15DA75A11514}" type="datetimeFigureOut">
              <a:rPr lang="en-US"/>
              <a:pPr>
                <a:defRPr/>
              </a:pPr>
              <a:t>2/23/2024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0F3AA3-4451-4AD2-A09C-80D4DF68823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63D8D8-15F3-47F8-A510-F878510D3E9D}" type="datetimeFigureOut">
              <a:rPr lang="en-US"/>
              <a:pPr>
                <a:defRPr/>
              </a:pPr>
              <a:t>2/23/2024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8307CA-D70E-40C6-A81E-EBFA42AEAE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176890-7BA9-4838-8941-98EB5F17771A}" type="datetimeFigureOut">
              <a:rPr lang="en-US"/>
              <a:pPr>
                <a:defRPr/>
              </a:pPr>
              <a:t>2/23/2024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07A397-F46D-45EE-88D1-37BC38678D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37C0AA-B88E-4AF3-8588-52148FB7D88E}" type="datetimeFigureOut">
              <a:rPr lang="en-US"/>
              <a:pPr>
                <a:defRPr/>
              </a:pPr>
              <a:t>2/23/2024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90FB23-A140-43BF-A3A3-23B82DDBF2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l="289" b="7294"/>
          <a:stretch>
            <a:fillRect t="-8000" b="-8000"/>
          </a:stretch>
        </a:blipFill>
        <a:effectLst/>
      </p:bgPr>
    </p:bg>
    <p:spTree>
      <p:nvGrpSpPr>
        <p:cNvPr id="1" name=""/>
        <p:cNvGrpSpPr/>
        <p:nvPr/>
      </p:nvGrpSpPr>
      <p:grpSpPr>
        <a:xfrm>
          <a:off x="0" y="0"/>
          <a:ext cx="0" cy="0"/>
          <a:chOff x="0" y="0"/>
          <a:chExt cx="0" cy="0"/>
        </a:xfrm>
      </p:grpSpPr>
      <p:sp>
        <p:nvSpPr>
          <p:cNvPr id="2050" name="AutoShape 3"/>
          <p:cNvSpPr>
            <a:spLocks noChangeArrowheads="1"/>
          </p:cNvSpPr>
          <p:nvPr/>
        </p:nvSpPr>
        <p:spPr bwMode="auto">
          <a:xfrm>
            <a:off x="17535525" y="2303463"/>
            <a:ext cx="1019175" cy="6062662"/>
          </a:xfrm>
          <a:prstGeom prst="rect">
            <a:avLst/>
          </a:prstGeom>
          <a:solidFill>
            <a:srgbClr val="FF914D"/>
          </a:solidFill>
          <a:ln w="9525">
            <a:noFill/>
            <a:miter lim="800000"/>
            <a:headEnd/>
            <a:tailEnd/>
          </a:ln>
        </p:spPr>
        <p:txBody>
          <a:bodyPr/>
          <a:lstStyle/>
          <a:p>
            <a:endParaRPr lang="en-US" dirty="0"/>
          </a:p>
        </p:txBody>
      </p:sp>
      <p:pic>
        <p:nvPicPr>
          <p:cNvPr id="2051" name="Picture 3"/>
          <p:cNvPicPr>
            <a:picLocks noChangeAspect="1" noChangeArrowheads="1"/>
          </p:cNvPicPr>
          <p:nvPr/>
        </p:nvPicPr>
        <p:blipFill>
          <a:blip r:embed="rId3"/>
          <a:srcRect/>
          <a:stretch>
            <a:fillRect/>
          </a:stretch>
        </p:blipFill>
        <p:spPr bwMode="auto">
          <a:xfrm>
            <a:off x="2133600" y="2857500"/>
            <a:ext cx="13612813"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198438"/>
            <a:ext cx="18367375" cy="5130801"/>
          </a:xfrm>
          <a:prstGeom prst="rect">
            <a:avLst/>
          </a:prstGeom>
          <a:solidFill>
            <a:srgbClr val="20212A"/>
          </a:solidFill>
          <a:ln w="9525">
            <a:noFill/>
            <a:miter lim="800000"/>
            <a:headEnd/>
            <a:tailEnd/>
          </a:ln>
        </p:spPr>
        <p:txBody>
          <a:bodyPr/>
          <a:lstStyle/>
          <a:p>
            <a:endParaRPr lang="en-US" dirty="0"/>
          </a:p>
        </p:txBody>
      </p:sp>
      <p:pic>
        <p:nvPicPr>
          <p:cNvPr id="3075" name="Picture 3"/>
          <p:cNvPicPr>
            <a:picLocks noChangeAspect="1"/>
          </p:cNvPicPr>
          <p:nvPr/>
        </p:nvPicPr>
        <p:blipFill>
          <a:blip r:embed="rId2"/>
          <a:srcRect t="18298" b="38072"/>
          <a:stretch>
            <a:fillRect/>
          </a:stretch>
        </p:blipFill>
        <p:spPr bwMode="auto">
          <a:xfrm>
            <a:off x="0" y="-449263"/>
            <a:ext cx="18367375" cy="5397501"/>
          </a:xfrm>
          <a:prstGeom prst="rect">
            <a:avLst/>
          </a:prstGeom>
          <a:noFill/>
          <a:ln w="9525">
            <a:noFill/>
            <a:miter lim="800000"/>
            <a:headEnd/>
            <a:tailEnd/>
          </a:ln>
        </p:spPr>
      </p:pic>
      <p:grpSp>
        <p:nvGrpSpPr>
          <p:cNvPr id="3076" name="Group 4"/>
          <p:cNvGrpSpPr>
            <a:grpSpLocks/>
          </p:cNvGrpSpPr>
          <p:nvPr/>
        </p:nvGrpSpPr>
        <p:grpSpPr bwMode="auto">
          <a:xfrm>
            <a:off x="1028700" y="6584950"/>
            <a:ext cx="16148050" cy="1900238"/>
            <a:chOff x="4" y="0"/>
            <a:chExt cx="21531199" cy="2533373"/>
          </a:xfrm>
        </p:grpSpPr>
        <p:sp>
          <p:nvSpPr>
            <p:cNvPr id="5" name="TextBox 5"/>
            <p:cNvSpPr txBox="1"/>
            <p:nvPr/>
          </p:nvSpPr>
          <p:spPr>
            <a:xfrm>
              <a:off x="4" y="926998"/>
              <a:ext cx="21531199" cy="1606375"/>
            </a:xfrm>
            <a:prstGeom prst="rect">
              <a:avLst/>
            </a:prstGeom>
          </p:spPr>
          <p:txBody>
            <a:bodyPr lIns="0" tIns="0" rIns="0" bIns="0">
              <a:spAutoFit/>
            </a:bodyPr>
            <a:lstStyle/>
            <a:p>
              <a:pPr fontAlgn="auto">
                <a:lnSpc>
                  <a:spcPts val="4680"/>
                </a:lnSpc>
                <a:spcBef>
                  <a:spcPts val="0"/>
                </a:spcBef>
                <a:spcAft>
                  <a:spcPts val="0"/>
                </a:spcAft>
                <a:defRPr/>
              </a:pPr>
              <a:r>
                <a:rPr lang="en-US" sz="3600" b="1" spc="179" dirty="0">
                  <a:solidFill>
                    <a:srgbClr val="20212A"/>
                  </a:solidFill>
                  <a:latin typeface="League Spartan"/>
                  <a:cs typeface="+mn-cs"/>
                </a:rPr>
                <a:t>Presented By-Mr. Ratnesh Goyal</a:t>
              </a:r>
            </a:p>
            <a:p>
              <a:pPr fontAlgn="auto">
                <a:lnSpc>
                  <a:spcPts val="4680"/>
                </a:lnSpc>
                <a:spcBef>
                  <a:spcPts val="0"/>
                </a:spcBef>
                <a:spcAft>
                  <a:spcPts val="0"/>
                </a:spcAft>
                <a:defRPr/>
              </a:pPr>
              <a:r>
                <a:rPr lang="en-US" sz="3600" b="1" spc="179" dirty="0">
                  <a:solidFill>
                    <a:srgbClr val="20212A"/>
                  </a:solidFill>
                  <a:latin typeface="League Spartan"/>
                  <a:cs typeface="+mn-cs"/>
                </a:rPr>
                <a:t>(Sr. Technical Analyst)</a:t>
              </a:r>
            </a:p>
          </p:txBody>
        </p:sp>
        <p:sp>
          <p:nvSpPr>
            <p:cNvPr id="3082" name="AutoShape 7"/>
            <p:cNvSpPr>
              <a:spLocks noChangeArrowheads="1"/>
            </p:cNvSpPr>
            <p:nvPr/>
          </p:nvSpPr>
          <p:spPr bwMode="auto">
            <a:xfrm>
              <a:off x="4" y="0"/>
              <a:ext cx="1180630" cy="222971"/>
            </a:xfrm>
            <a:prstGeom prst="rect">
              <a:avLst/>
            </a:prstGeom>
            <a:solidFill>
              <a:srgbClr val="20212A"/>
            </a:solidFill>
            <a:ln w="9525">
              <a:noFill/>
              <a:miter lim="800000"/>
              <a:headEnd/>
              <a:tailEnd/>
            </a:ln>
          </p:spPr>
          <p:txBody>
            <a:bodyPr/>
            <a:lstStyle/>
            <a:p>
              <a:endParaRPr lang="en-US" dirty="0"/>
            </a:p>
          </p:txBody>
        </p:sp>
      </p:grpSp>
      <p:grpSp>
        <p:nvGrpSpPr>
          <p:cNvPr id="3077" name="Group 8"/>
          <p:cNvGrpSpPr>
            <a:grpSpLocks/>
          </p:cNvGrpSpPr>
          <p:nvPr/>
        </p:nvGrpSpPr>
        <p:grpSpPr bwMode="auto">
          <a:xfrm>
            <a:off x="1028700" y="1096963"/>
            <a:ext cx="2495550" cy="2541587"/>
            <a:chOff x="0" y="0"/>
            <a:chExt cx="1379903" cy="1405137"/>
          </a:xfrm>
        </p:grpSpPr>
        <p:sp>
          <p:nvSpPr>
            <p:cNvPr id="3080" name="Freeform 9"/>
            <p:cNvSpPr>
              <a:spLocks noChangeArrowheads="1"/>
            </p:cNvSpPr>
            <p:nvPr/>
          </p:nvSpPr>
          <p:spPr bwMode="auto">
            <a:xfrm>
              <a:off x="0" y="0"/>
              <a:ext cx="1379903" cy="1405137"/>
            </a:xfrm>
            <a:custGeom>
              <a:avLst/>
              <a:gdLst>
                <a:gd name="T0" fmla="*/ 0 w 1379903"/>
                <a:gd name="T1" fmla="*/ 0 h 1405137"/>
                <a:gd name="T2" fmla="*/ 1379903 w 1379903"/>
                <a:gd name="T3" fmla="*/ 1405137 h 1405137"/>
              </a:gdLst>
              <a:ahLst/>
              <a:cxnLst/>
              <a:rect l="T0" t="T1" r="T2" b="T3"/>
              <a:pathLst>
                <a:path w="1379903" h="1405137">
                  <a:moveTo>
                    <a:pt x="0" y="0"/>
                  </a:moveTo>
                  <a:lnTo>
                    <a:pt x="0" y="1405137"/>
                  </a:lnTo>
                  <a:lnTo>
                    <a:pt x="1379903" y="1405137"/>
                  </a:lnTo>
                  <a:lnTo>
                    <a:pt x="1379903" y="0"/>
                  </a:lnTo>
                  <a:lnTo>
                    <a:pt x="0" y="0"/>
                  </a:lnTo>
                  <a:close/>
                  <a:moveTo>
                    <a:pt x="1318943" y="1344177"/>
                  </a:moveTo>
                  <a:lnTo>
                    <a:pt x="59690" y="1344177"/>
                  </a:lnTo>
                  <a:lnTo>
                    <a:pt x="59690" y="59690"/>
                  </a:lnTo>
                  <a:lnTo>
                    <a:pt x="1318943" y="59690"/>
                  </a:lnTo>
                  <a:lnTo>
                    <a:pt x="1318943" y="1344177"/>
                  </a:lnTo>
                  <a:close/>
                </a:path>
              </a:pathLst>
            </a:custGeom>
            <a:solidFill>
              <a:srgbClr val="7ED957">
                <a:alpha val="69803"/>
              </a:srgbClr>
            </a:solidFill>
            <a:ln w="9525">
              <a:noFill/>
              <a:miter lim="800000"/>
              <a:headEnd/>
              <a:tailEnd/>
            </a:ln>
          </p:spPr>
          <p:txBody>
            <a:bodyPr/>
            <a:lstStyle/>
            <a:p>
              <a:endParaRPr lang="en-US" dirty="0"/>
            </a:p>
          </p:txBody>
        </p:sp>
      </p:grpSp>
      <p:sp>
        <p:nvSpPr>
          <p:cNvPr id="10" name="TextBox 10"/>
          <p:cNvSpPr txBox="1"/>
          <p:nvPr/>
        </p:nvSpPr>
        <p:spPr>
          <a:xfrm>
            <a:off x="1906588" y="1943100"/>
            <a:ext cx="14628812" cy="923925"/>
          </a:xfrm>
          <a:prstGeom prst="rect">
            <a:avLst/>
          </a:prstGeom>
        </p:spPr>
        <p:txBody>
          <a:bodyPr lIns="0" tIns="0" rIns="0" bIns="0">
            <a:spAutoFit/>
          </a:bodyPr>
          <a:lstStyle/>
          <a:p>
            <a:pPr fontAlgn="auto">
              <a:lnSpc>
                <a:spcPts val="7200"/>
              </a:lnSpc>
              <a:spcBef>
                <a:spcPts val="0"/>
              </a:spcBef>
              <a:spcAft>
                <a:spcPts val="0"/>
              </a:spcAft>
              <a:defRPr/>
            </a:pPr>
            <a:r>
              <a:rPr lang="en-US" sz="6000" b="1" spc="60" dirty="0">
                <a:solidFill>
                  <a:srgbClr val="EDE6E2"/>
                </a:solidFill>
                <a:latin typeface="League Spartan"/>
                <a:cs typeface="+mn-cs"/>
              </a:rPr>
              <a:t>WEEKLY NIFTY &amp; BANK NIFTY VIEW</a:t>
            </a:r>
          </a:p>
        </p:txBody>
      </p:sp>
      <p:sp>
        <p:nvSpPr>
          <p:cNvPr id="3079" name="AutoShape 11"/>
          <p:cNvSpPr>
            <a:spLocks noChangeArrowheads="1"/>
          </p:cNvSpPr>
          <p:nvPr/>
        </p:nvSpPr>
        <p:spPr bwMode="auto">
          <a:xfrm rot="-5400000">
            <a:off x="16782257" y="2094706"/>
            <a:ext cx="2540000" cy="547687"/>
          </a:xfrm>
          <a:prstGeom prst="rect">
            <a:avLst/>
          </a:prstGeom>
          <a:solidFill>
            <a:srgbClr val="FF914D"/>
          </a:solidFill>
          <a:ln w="9525">
            <a:noFill/>
            <a:miter lim="800000"/>
            <a:headEnd/>
            <a:tailEnd/>
          </a:ln>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4100" name="Rectangle 8"/>
          <p:cNvSpPr>
            <a:spLocks noChangeArrowheads="1"/>
          </p:cNvSpPr>
          <p:nvPr/>
        </p:nvSpPr>
        <p:spPr bwMode="auto">
          <a:xfrm>
            <a:off x="0" y="1485900"/>
            <a:ext cx="18288000" cy="10668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OUTLOOK</a:t>
            </a:r>
          </a:p>
        </p:txBody>
      </p:sp>
      <p:sp>
        <p:nvSpPr>
          <p:cNvPr id="7" name="Rectangle 6"/>
          <p:cNvSpPr/>
          <p:nvPr/>
        </p:nvSpPr>
        <p:spPr>
          <a:xfrm>
            <a:off x="762000" y="3086100"/>
            <a:ext cx="16535400" cy="4401205"/>
          </a:xfrm>
          <a:prstGeom prst="rect">
            <a:avLst/>
          </a:prstGeom>
        </p:spPr>
        <p:txBody>
          <a:bodyPr>
            <a:spAutoFit/>
          </a:bodyPr>
          <a:lstStyle/>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Nifty we observe prices have taken support at “Short-term term moving averages” and on the weekly chart of Nifty, we are “Narrow range body formation" If we analyze both chart pattern it indicate we may see stock specific action and still use any correction as a buying opportunity. if Nifty starts trading above the 22,250 level, then it can touch the 22350-22500 level, while on the downside, support is 22,050 and if it starts to trade below then it can test the level 21,850 and 21,600 levels.</a:t>
            </a:r>
            <a:endParaRPr lang="en-US" sz="4800" dirty="0">
              <a:latin typeface="+mj-lt"/>
              <a:ea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5124" name="Rectangle 8"/>
          <p:cNvSpPr>
            <a:spLocks noChangeArrowheads="1"/>
          </p:cNvSpPr>
          <p:nvPr/>
        </p:nvSpPr>
        <p:spPr bwMode="auto">
          <a:xfrm>
            <a:off x="0" y="10287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119312"/>
            <a:ext cx="16459200" cy="74437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6148"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BANK OUTLOOK</a:t>
            </a:r>
          </a:p>
        </p:txBody>
      </p:sp>
      <p:sp>
        <p:nvSpPr>
          <p:cNvPr id="9" name="Rectangle 8"/>
          <p:cNvSpPr/>
          <p:nvPr/>
        </p:nvSpPr>
        <p:spPr>
          <a:xfrm>
            <a:off x="762000" y="31623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defRPr/>
            </a:pPr>
            <a:endParaRPr lang="en-US" sz="3200" dirty="0">
              <a:latin typeface="+mj-lt"/>
              <a:cs typeface="+mn-cs"/>
            </a:endParaRPr>
          </a:p>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t>If we look at the daily chart of Bank-Nifty, we are observing prices trading below 50 Day SMA and on weekly chart we are observing “Narrow range body” formation, if we analyze both chart pattern it indicate Bank-nifty can  consolidate. Bank-nifty if start  trades above 47,100 then it can touch 47,400 and 47,800 levels. However, downside support comes at 46,500 and below that, we can see 46,100 and 45,800 levels.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7172" name="Rectangle 8"/>
          <p:cNvSpPr>
            <a:spLocks noChangeArrowheads="1"/>
          </p:cNvSpPr>
          <p:nvPr/>
        </p:nvSpPr>
        <p:spPr bwMode="auto">
          <a:xfrm>
            <a:off x="0" y="11049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BANK NIFTY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476500"/>
            <a:ext cx="17068800" cy="7239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8196"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FINAL SUMMARY</a:t>
            </a:r>
          </a:p>
        </p:txBody>
      </p:sp>
      <p:sp>
        <p:nvSpPr>
          <p:cNvPr id="9" name="Rectangle 8"/>
          <p:cNvSpPr/>
          <p:nvPr/>
        </p:nvSpPr>
        <p:spPr>
          <a:xfrm>
            <a:off x="0" y="3659188"/>
            <a:ext cx="18288000" cy="3084512"/>
          </a:xfrm>
          <a:prstGeom prst="rect">
            <a:avLst/>
          </a:prstGeom>
        </p:spPr>
        <p:txBody>
          <a:bodyPr>
            <a:spAutoFit/>
          </a:bodyPr>
          <a:lstStyle/>
          <a:p>
            <a:pPr algn="ctr" fontAlgn="auto">
              <a:spcBef>
                <a:spcPts val="0"/>
              </a:spcBef>
              <a:spcAft>
                <a:spcPts val="0"/>
              </a:spcAft>
              <a:defRPr/>
            </a:pPr>
            <a:r>
              <a:rPr lang="en-US" sz="4000" b="1" dirty="0">
                <a:solidFill>
                  <a:schemeClr val="tx2">
                    <a:lumMod val="75000"/>
                  </a:schemeClr>
                </a:solidFill>
                <a:latin typeface="+mn-lt"/>
                <a:cs typeface="+mn-cs"/>
              </a:rPr>
              <a:t/>
            </a:r>
            <a:br>
              <a:rPr lang="en-US" sz="4000" b="1" dirty="0">
                <a:solidFill>
                  <a:schemeClr val="tx2">
                    <a:lumMod val="75000"/>
                  </a:schemeClr>
                </a:solidFill>
                <a:latin typeface="+mn-lt"/>
                <a:cs typeface="+mn-cs"/>
              </a:rPr>
            </a:br>
            <a:r>
              <a:rPr lang="en-US" sz="4400" b="1" dirty="0">
                <a:solidFill>
                  <a:schemeClr val="tx2">
                    <a:lumMod val="75000"/>
                  </a:schemeClr>
                </a:solidFill>
                <a:latin typeface="+mn-lt"/>
                <a:cs typeface="+mn-cs"/>
              </a:rPr>
              <a:t>NIFTY</a:t>
            </a:r>
            <a:r>
              <a:rPr lang="en-US" sz="3600" dirty="0">
                <a:latin typeface="+mn-lt"/>
                <a:cs typeface="+mn-cs"/>
              </a:rPr>
              <a:t>							</a:t>
            </a:r>
            <a:r>
              <a:rPr lang="en-US" sz="4400" b="1" dirty="0">
                <a:solidFill>
                  <a:schemeClr val="tx2">
                    <a:lumMod val="75000"/>
                  </a:schemeClr>
                </a:solidFill>
                <a:latin typeface="+mn-lt"/>
                <a:cs typeface="+mn-cs"/>
              </a:rPr>
              <a:t>BANK NIFTY</a:t>
            </a:r>
            <a:r>
              <a:rPr lang="en-US" sz="3200" dirty="0">
                <a:latin typeface="+mn-lt"/>
                <a:cs typeface="+mn-cs"/>
              </a:rPr>
              <a:t/>
            </a:r>
            <a:br>
              <a:rPr lang="en-US" sz="3200" dirty="0">
                <a:latin typeface="+mn-lt"/>
                <a:cs typeface="+mn-cs"/>
              </a:rPr>
            </a:br>
            <a:r>
              <a:rPr lang="en-US" sz="3600" b="1" dirty="0">
                <a:latin typeface="+mn-lt"/>
                <a:cs typeface="+mn-cs"/>
              </a:rPr>
              <a:t>Resistance – </a:t>
            </a:r>
            <a:r>
              <a:rPr lang="en-US" sz="3600" b="1" dirty="0" smtClean="0">
                <a:latin typeface="+mn-lt"/>
                <a:cs typeface="+mn-cs"/>
              </a:rPr>
              <a:t>22350-22500</a:t>
            </a:r>
            <a:r>
              <a:rPr lang="en-US" sz="3600" b="1" dirty="0">
                <a:latin typeface="+mn-lt"/>
                <a:cs typeface="+mn-cs"/>
              </a:rPr>
              <a:t>			Resistance – </a:t>
            </a:r>
            <a:r>
              <a:rPr lang="en-US" sz="3600" b="1" dirty="0" smtClean="0">
                <a:latin typeface="+mn-lt"/>
                <a:cs typeface="+mn-cs"/>
              </a:rPr>
              <a:t>47400 </a:t>
            </a:r>
            <a:r>
              <a:rPr lang="en-US" sz="3600" b="1" dirty="0">
                <a:latin typeface="+mn-lt"/>
                <a:cs typeface="+mn-cs"/>
              </a:rPr>
              <a:t>- </a:t>
            </a:r>
            <a:r>
              <a:rPr lang="en-US" sz="3600" b="1" dirty="0" smtClean="0">
                <a:latin typeface="+mn-lt"/>
                <a:cs typeface="+mn-cs"/>
              </a:rPr>
              <a:t>47800</a:t>
            </a:r>
          </a:p>
          <a:p>
            <a:pPr algn="ctr" fontAlgn="auto">
              <a:spcBef>
                <a:spcPts val="0"/>
              </a:spcBef>
              <a:spcAft>
                <a:spcPts val="0"/>
              </a:spcAft>
              <a:defRPr/>
            </a:pPr>
            <a:r>
              <a:rPr lang="en-US" sz="3600" b="1" dirty="0" smtClean="0">
                <a:latin typeface="+mn-lt"/>
                <a:cs typeface="+mn-cs"/>
              </a:rPr>
              <a:t>Support –     21850-21600</a:t>
            </a:r>
            <a:r>
              <a:rPr lang="en-US" sz="3600" b="1" dirty="0" smtClean="0">
                <a:solidFill>
                  <a:srgbClr val="FF0000"/>
                </a:solidFill>
                <a:latin typeface="+mn-lt"/>
                <a:cs typeface="+mn-cs"/>
              </a:rPr>
              <a:t>			 </a:t>
            </a:r>
            <a:r>
              <a:rPr lang="en-US" sz="3600" b="1" dirty="0" smtClean="0">
                <a:latin typeface="+mn-lt"/>
                <a:cs typeface="+mn-cs"/>
              </a:rPr>
              <a:t>Support	   –  46100 - 45800</a:t>
            </a:r>
          </a:p>
          <a:p>
            <a:pPr marL="514350" indent="-514350" algn="just" fontAlgn="auto">
              <a:spcBef>
                <a:spcPct val="20000"/>
              </a:spcBef>
              <a:spcAft>
                <a:spcPts val="0"/>
              </a:spcAft>
              <a:buClr>
                <a:schemeClr val="accent6">
                  <a:lumMod val="75000"/>
                </a:schemeClr>
              </a:buClr>
              <a:defRPr/>
            </a:pPr>
            <a:endParaRPr lang="en-US" sz="3200" dirty="0">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4476</TotalTime>
  <Words>249</Words>
  <Application>Microsoft Office PowerPoint</Application>
  <PresentationFormat>Custom</PresentationFormat>
  <Paragraphs>54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League Spartan</vt:lpstr>
      <vt:lpstr>Arial</vt:lpstr>
      <vt:lpstr>Gidole</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wave of</dc:title>
  <dc:creator>394</dc:creator>
  <cp:lastModifiedBy>admin</cp:lastModifiedBy>
  <cp:revision>636</cp:revision>
  <dcterms:created xsi:type="dcterms:W3CDTF">2006-08-16T00:00:00Z</dcterms:created>
  <dcterms:modified xsi:type="dcterms:W3CDTF">2024-02-23T11:12:31Z</dcterms:modified>
</cp:coreProperties>
</file>